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0"/>
  </p:notesMasterIdLst>
  <p:sldIdLst>
    <p:sldId id="257" r:id="rId5"/>
    <p:sldId id="262" r:id="rId6"/>
    <p:sldId id="266" r:id="rId7"/>
    <p:sldId id="309" r:id="rId8"/>
    <p:sldId id="301" r:id="rId9"/>
    <p:sldId id="319" r:id="rId10"/>
    <p:sldId id="321" r:id="rId11"/>
    <p:sldId id="308" r:id="rId12"/>
    <p:sldId id="312" r:id="rId13"/>
    <p:sldId id="315" r:id="rId14"/>
    <p:sldId id="316" r:id="rId15"/>
    <p:sldId id="317" r:id="rId16"/>
    <p:sldId id="264" r:id="rId17"/>
    <p:sldId id="323" r:id="rId18"/>
    <p:sldId id="313" r:id="rId19"/>
    <p:sldId id="314" r:id="rId20"/>
    <p:sldId id="304" r:id="rId21"/>
    <p:sldId id="318" r:id="rId22"/>
    <p:sldId id="273" r:id="rId23"/>
    <p:sldId id="274" r:id="rId24"/>
    <p:sldId id="307" r:id="rId25"/>
    <p:sldId id="276" r:id="rId26"/>
    <p:sldId id="278" r:id="rId27"/>
    <p:sldId id="279" r:id="rId28"/>
    <p:sldId id="284" r:id="rId29"/>
    <p:sldId id="267" r:id="rId30"/>
    <p:sldId id="282" r:id="rId31"/>
    <p:sldId id="283" r:id="rId32"/>
    <p:sldId id="322" r:id="rId33"/>
    <p:sldId id="285" r:id="rId34"/>
    <p:sldId id="288" r:id="rId35"/>
    <p:sldId id="289" r:id="rId36"/>
    <p:sldId id="310" r:id="rId37"/>
    <p:sldId id="311" r:id="rId38"/>
    <p:sldId id="290" r:id="rId39"/>
    <p:sldId id="291" r:id="rId40"/>
    <p:sldId id="294" r:id="rId41"/>
    <p:sldId id="295" r:id="rId42"/>
    <p:sldId id="296" r:id="rId43"/>
    <p:sldId id="297" r:id="rId44"/>
    <p:sldId id="298" r:id="rId45"/>
    <p:sldId id="299" r:id="rId46"/>
    <p:sldId id="300" r:id="rId47"/>
    <p:sldId id="261" r:id="rId48"/>
    <p:sldId id="3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978"/>
    <a:srgbClr val="092864"/>
    <a:srgbClr val="979797"/>
    <a:srgbClr val="6D6D6D"/>
    <a:srgbClr val="FCB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83508" autoAdjust="0"/>
  </p:normalViewPr>
  <p:slideViewPr>
    <p:cSldViewPr snapToGrid="0" snapToObjects="1">
      <p:cViewPr varScale="1">
        <p:scale>
          <a:sx n="96" d="100"/>
          <a:sy n="96" d="100"/>
        </p:scale>
        <p:origin x="111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41F84A-BBA6-438F-9749-ACB6E9A8A2ED}" type="datetimeFigureOut">
              <a:rPr lang="en-US" smtClean="0"/>
              <a:t>11/12/2020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32A1FB-590C-43A3-AA0A-F6914FF70ECB}" type="slidenum">
              <a:rPr lang="en-US" smtClean="0"/>
              <a:t>‹#›</a:t>
            </a:fld>
            <a:endParaRPr lang="en-US"/>
          </a:p>
        </p:txBody>
      </p:sp>
    </p:spTree>
    <p:extLst>
      <p:ext uri="{BB962C8B-B14F-4D97-AF65-F5344CB8AC3E}">
        <p14:creationId xmlns:p14="http://schemas.microsoft.com/office/powerpoint/2010/main" val="1066020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3</a:t>
            </a:fld>
            <a:endParaRPr lang="en-US"/>
          </a:p>
        </p:txBody>
      </p:sp>
    </p:spTree>
    <p:extLst>
      <p:ext uri="{BB962C8B-B14F-4D97-AF65-F5344CB8AC3E}">
        <p14:creationId xmlns:p14="http://schemas.microsoft.com/office/powerpoint/2010/main" val="4261501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6</a:t>
            </a:fld>
            <a:endParaRPr lang="en-US"/>
          </a:p>
        </p:txBody>
      </p:sp>
    </p:spTree>
    <p:extLst>
      <p:ext uri="{BB962C8B-B14F-4D97-AF65-F5344CB8AC3E}">
        <p14:creationId xmlns:p14="http://schemas.microsoft.com/office/powerpoint/2010/main" val="126658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11</a:t>
            </a:fld>
            <a:endParaRPr lang="en-US"/>
          </a:p>
        </p:txBody>
      </p:sp>
    </p:spTree>
    <p:extLst>
      <p:ext uri="{BB962C8B-B14F-4D97-AF65-F5344CB8AC3E}">
        <p14:creationId xmlns:p14="http://schemas.microsoft.com/office/powerpoint/2010/main" val="3236235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12</a:t>
            </a:fld>
            <a:endParaRPr lang="en-US"/>
          </a:p>
        </p:txBody>
      </p:sp>
    </p:spTree>
    <p:extLst>
      <p:ext uri="{BB962C8B-B14F-4D97-AF65-F5344CB8AC3E}">
        <p14:creationId xmlns:p14="http://schemas.microsoft.com/office/powerpoint/2010/main" val="1202351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18</a:t>
            </a:fld>
            <a:endParaRPr lang="en-US"/>
          </a:p>
        </p:txBody>
      </p:sp>
    </p:spTree>
    <p:extLst>
      <p:ext uri="{BB962C8B-B14F-4D97-AF65-F5344CB8AC3E}">
        <p14:creationId xmlns:p14="http://schemas.microsoft.com/office/powerpoint/2010/main" val="2375946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35</a:t>
            </a:fld>
            <a:endParaRPr lang="en-US"/>
          </a:p>
        </p:txBody>
      </p:sp>
    </p:spTree>
    <p:extLst>
      <p:ext uri="{BB962C8B-B14F-4D97-AF65-F5344CB8AC3E}">
        <p14:creationId xmlns:p14="http://schemas.microsoft.com/office/powerpoint/2010/main" val="115090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37</a:t>
            </a:fld>
            <a:endParaRPr lang="en-US"/>
          </a:p>
        </p:txBody>
      </p:sp>
    </p:spTree>
    <p:extLst>
      <p:ext uri="{BB962C8B-B14F-4D97-AF65-F5344CB8AC3E}">
        <p14:creationId xmlns:p14="http://schemas.microsoft.com/office/powerpoint/2010/main" val="1424054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D984-129C-8443-BCC5-A3C49E2B9A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2A428E-8AC4-FC4A-9503-B47B41D87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33EC2C-C3FA-C848-916A-90BD421010D6}"/>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5" name="Footer Placeholder 4">
            <a:extLst>
              <a:ext uri="{FF2B5EF4-FFF2-40B4-BE49-F238E27FC236}">
                <a16:creationId xmlns:a16="http://schemas.microsoft.com/office/drawing/2014/main" id="{BB1B926B-58E0-0744-B9CC-EC069E0C9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E3B06-C46F-9943-8B78-6D1DD8A592C4}"/>
              </a:ext>
            </a:extLst>
          </p:cNvPr>
          <p:cNvSpPr>
            <a:spLocks noGrp="1"/>
          </p:cNvSpPr>
          <p:nvPr>
            <p:ph type="sldNum" sz="quarter" idx="12"/>
          </p:nvPr>
        </p:nvSpPr>
        <p:spPr/>
        <p:txBody>
          <a:body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CACA74C6-A6F4-924F-96A9-50C9BFE0FD50}"/>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663211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F1E4-B1D3-7846-A146-498ACAD27F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CAC9EF-C384-EA40-9888-E371E07F20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5C6B1-3EB6-EF4B-9DF1-73C204AD6D70}"/>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5" name="Footer Placeholder 4">
            <a:extLst>
              <a:ext uri="{FF2B5EF4-FFF2-40B4-BE49-F238E27FC236}">
                <a16:creationId xmlns:a16="http://schemas.microsoft.com/office/drawing/2014/main" id="{23C5EC89-34AC-AF4F-B39E-FDCC44E01A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E02AF-8085-5D47-8432-97FFFD1D8328}"/>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403029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C0B49C-ED42-D148-8569-D3DF5CFC3E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6984F0-1E36-804F-B123-4E8EB19DD2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AF05C-CD8D-6847-AC47-165F9CFE90F5}"/>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5" name="Footer Placeholder 4">
            <a:extLst>
              <a:ext uri="{FF2B5EF4-FFF2-40B4-BE49-F238E27FC236}">
                <a16:creationId xmlns:a16="http://schemas.microsoft.com/office/drawing/2014/main" id="{3B663478-9AEC-3D4D-8062-FB179AF7A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67012C-753D-1444-A50D-4CAB6CEF4793}"/>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099292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6225F-2209-9A42-B3D1-C24BC05105F7}"/>
              </a:ext>
            </a:extLst>
          </p:cNvPr>
          <p:cNvSpPr>
            <a:spLocks noGrp="1"/>
          </p:cNvSpPr>
          <p:nvPr>
            <p:ph type="title" hasCustomPrompt="1"/>
          </p:nvPr>
        </p:nvSpPr>
        <p:spPr>
          <a:xfrm>
            <a:off x="838200" y="681037"/>
            <a:ext cx="10515600" cy="584901"/>
          </a:xfrm>
        </p:spPr>
        <p:txBody>
          <a:bodyPr/>
          <a:lstStyle>
            <a:lvl1pPr>
              <a:defRPr sz="2800" b="1" i="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DC24808-4688-104D-81D3-5E1C1CAEC206}"/>
              </a:ext>
            </a:extLst>
          </p:cNvPr>
          <p:cNvSpPr>
            <a:spLocks noGrp="1"/>
          </p:cNvSpPr>
          <p:nvPr>
            <p:ph idx="1"/>
          </p:nvPr>
        </p:nvSpPr>
        <p:spPr/>
        <p:txBody>
          <a:bodyPr>
            <a:normAutofit/>
          </a:bodyPr>
          <a:lstStyle>
            <a:lvl1pPr>
              <a:defRPr sz="1400">
                <a:latin typeface="Roboto" panose="02000000000000000000" pitchFamily="2" charset="0"/>
                <a:ea typeface="Roboto" panose="02000000000000000000" pitchFamily="2" charset="0"/>
                <a:cs typeface="Roboto" panose="02000000000000000000" pitchFamily="2" charset="0"/>
              </a:defRPr>
            </a:lvl1pPr>
            <a:lvl2pPr>
              <a:defRPr sz="1400">
                <a:latin typeface="Roboto" panose="02000000000000000000" pitchFamily="2" charset="0"/>
                <a:ea typeface="Roboto" panose="02000000000000000000" pitchFamily="2" charset="0"/>
                <a:cs typeface="Roboto" panose="02000000000000000000" pitchFamily="2" charset="0"/>
              </a:defRPr>
            </a:lvl2pPr>
            <a:lvl3pPr>
              <a:defRPr sz="1400">
                <a:latin typeface="Roboto" panose="02000000000000000000" pitchFamily="2" charset="0"/>
                <a:ea typeface="Roboto" panose="02000000000000000000" pitchFamily="2" charset="0"/>
                <a:cs typeface="Roboto" panose="02000000000000000000" pitchFamily="2" charset="0"/>
              </a:defRPr>
            </a:lvl3pPr>
            <a:lvl4pPr>
              <a:defRPr sz="1400">
                <a:latin typeface="Roboto" panose="02000000000000000000" pitchFamily="2" charset="0"/>
                <a:ea typeface="Roboto" panose="02000000000000000000" pitchFamily="2" charset="0"/>
                <a:cs typeface="Roboto" panose="02000000000000000000" pitchFamily="2" charset="0"/>
              </a:defRPr>
            </a:lvl4pPr>
            <a:lvl5pPr>
              <a:defRPr sz="1400">
                <a:latin typeface="Roboto" panose="02000000000000000000" pitchFamily="2" charset="0"/>
                <a:ea typeface="Roboto" panose="02000000000000000000" pitchFamily="2" charset="0"/>
                <a:cs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FF8AED-FDDE-DE4A-A2F2-8174E8B816FF}"/>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5" name="Footer Placeholder 4">
            <a:extLst>
              <a:ext uri="{FF2B5EF4-FFF2-40B4-BE49-F238E27FC236}">
                <a16:creationId xmlns:a16="http://schemas.microsoft.com/office/drawing/2014/main" id="{4704D173-745B-834D-8C2C-74108D66F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6226AB-4014-D54E-8F54-FC63D77B0CF0}"/>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53992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358BC-6B8F-3D4D-A951-F20D7DA1C5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E46317-7060-3C47-B8A5-64E8CEBE2E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D77DFD-193A-E74B-9CB5-B60B45FC8B72}"/>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5" name="Footer Placeholder 4">
            <a:extLst>
              <a:ext uri="{FF2B5EF4-FFF2-40B4-BE49-F238E27FC236}">
                <a16:creationId xmlns:a16="http://schemas.microsoft.com/office/drawing/2014/main" id="{BEE18A7E-6BC9-B645-8990-129F68F99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12A4D7-36FB-6447-B535-D50497088E0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546962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C0C4-4223-9140-89DD-1EBEC0863A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C7A3F-FAE6-D343-8C32-EFA6B9279C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C3D275-0AFB-E841-B58E-3DBE98600C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055743-A485-8649-A534-102AC35F46B8}"/>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6" name="Footer Placeholder 5">
            <a:extLst>
              <a:ext uri="{FF2B5EF4-FFF2-40B4-BE49-F238E27FC236}">
                <a16:creationId xmlns:a16="http://schemas.microsoft.com/office/drawing/2014/main" id="{E4C5CFCA-9659-E743-87B5-33D33FCA4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EA9F2-929E-9D49-88E0-3D749153B5A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06978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6F50-8959-2347-8DF4-B730A49173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0C4568-BD4D-E843-A99C-7543ECD8BE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9058E3-87FB-4641-B9B1-CE63210077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CB9762-6EED-9A41-93EE-5610364EB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DFD01-60EF-B54F-9F48-7D9190D6C5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95E727-5EA6-B249-BAD4-4DF91870BAEC}"/>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8" name="Footer Placeholder 7">
            <a:extLst>
              <a:ext uri="{FF2B5EF4-FFF2-40B4-BE49-F238E27FC236}">
                <a16:creationId xmlns:a16="http://schemas.microsoft.com/office/drawing/2014/main" id="{D93F6066-A024-D24A-A36C-7E649E6924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A1E129-4BC2-044A-B951-746AC6ECE2CF}"/>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343788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F9F7-5D95-C649-901E-2AA0350137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275A17-7A39-CF49-8A8B-110581B6CFD0}"/>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4" name="Footer Placeholder 3">
            <a:extLst>
              <a:ext uri="{FF2B5EF4-FFF2-40B4-BE49-F238E27FC236}">
                <a16:creationId xmlns:a16="http://schemas.microsoft.com/office/drawing/2014/main" id="{DFF6BFA1-3E5C-084C-8FA2-68170DEC38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A1E2A-7C08-154E-8E6C-B89F95A6E3B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51485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B7BD1-22F5-7B4D-8BF6-A75518A408E5}"/>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3" name="Footer Placeholder 2">
            <a:extLst>
              <a:ext uri="{FF2B5EF4-FFF2-40B4-BE49-F238E27FC236}">
                <a16:creationId xmlns:a16="http://schemas.microsoft.com/office/drawing/2014/main" id="{C083391D-831A-FD43-AEFA-88BC1631E2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EFE054-6C4F-7A44-A7DD-B899157BE6E9}"/>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722065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1C8F-1041-1549-B471-F96E2C1BAE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262823-1FC8-D84F-927E-D94E047CE5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09E544-B78D-834F-88CE-A1A480A7C8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14980B-5567-3E45-AC5B-2FDC93B7C6F8}"/>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6" name="Footer Placeholder 5">
            <a:extLst>
              <a:ext uri="{FF2B5EF4-FFF2-40B4-BE49-F238E27FC236}">
                <a16:creationId xmlns:a16="http://schemas.microsoft.com/office/drawing/2014/main" id="{E495951E-D1C2-1D42-97D2-BB462A466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2748E-DE47-6A41-88E4-D70F3B60D206}"/>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487572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5144-6484-044C-AB18-B76B964D8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DF8955-1167-6544-9AE2-FC5B835E1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92F108-616F-C041-BD6E-4E752A5DA9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4EAA3C-23B9-8C44-B083-40145555A28D}"/>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6" name="Footer Placeholder 5">
            <a:extLst>
              <a:ext uri="{FF2B5EF4-FFF2-40B4-BE49-F238E27FC236}">
                <a16:creationId xmlns:a16="http://schemas.microsoft.com/office/drawing/2014/main" id="{E5D4E41C-1171-A148-814C-BA93C792E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850D-B006-764D-9FE1-3D7B419F5B2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542141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926C17-E270-574B-BA18-04CAB09583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FF071-038F-4445-9681-6D8D45DDF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4FA909-5A83-7B4B-AFCB-A82F7A8AB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3F4627-80F2-E549-9A5E-391551AE6C83}" type="datetimeFigureOut">
              <a:rPr lang="en-US" smtClean="0"/>
              <a:t>11/12/2020</a:t>
            </a:fld>
            <a:endParaRPr lang="en-US"/>
          </a:p>
        </p:txBody>
      </p:sp>
      <p:sp>
        <p:nvSpPr>
          <p:cNvPr id="5" name="Footer Placeholder 4">
            <a:extLst>
              <a:ext uri="{FF2B5EF4-FFF2-40B4-BE49-F238E27FC236}">
                <a16:creationId xmlns:a16="http://schemas.microsoft.com/office/drawing/2014/main" id="{E15426F5-0640-6243-8378-6EC7BAF65D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5B3D5C-91E0-3449-BCB0-4148B3C433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9BF43E4B-80AC-4C47-AE13-F19EF72F0C22}"/>
              </a:ext>
            </a:extLst>
          </p:cNvPr>
          <p:cNvPicPr>
            <a:picLocks noChangeAspect="1"/>
          </p:cNvPicPr>
          <p:nvPr userDrawn="1"/>
        </p:nvPicPr>
        <p:blipFill>
          <a:blip r:embed="rId13"/>
          <a:srcRect/>
          <a:stretch/>
        </p:blipFill>
        <p:spPr>
          <a:xfrm>
            <a:off x="0" y="0"/>
            <a:ext cx="12192000" cy="6858000"/>
          </a:xfrm>
          <a:prstGeom prst="rect">
            <a:avLst/>
          </a:prstGeom>
        </p:spPr>
      </p:pic>
      <p:sp>
        <p:nvSpPr>
          <p:cNvPr id="8" name="MSIPCMContentMarking" descr="{&quot;HashCode&quot;:-1348403003,&quot;Placement&quot;:&quot;Footer&quot;}">
            <a:extLst>
              <a:ext uri="{FF2B5EF4-FFF2-40B4-BE49-F238E27FC236}">
                <a16:creationId xmlns:a16="http://schemas.microsoft.com/office/drawing/2014/main" id="{62779F83-4347-4387-9BB7-C2796A79F04F}"/>
              </a:ext>
            </a:extLst>
          </p:cNvPr>
          <p:cNvSpPr txBox="1"/>
          <p:nvPr userDrawn="1"/>
        </p:nvSpPr>
        <p:spPr>
          <a:xfrm>
            <a:off x="0" y="6618048"/>
            <a:ext cx="2130404" cy="239952"/>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0078D7"/>
                </a:solidFill>
                <a:latin typeface="Rockwell" panose="02060603020205020403" pitchFamily="18" charset="0"/>
              </a:rPr>
              <a:t>Information Classification: General</a:t>
            </a:r>
          </a:p>
        </p:txBody>
      </p:sp>
    </p:spTree>
    <p:extLst>
      <p:ext uri="{BB962C8B-B14F-4D97-AF65-F5344CB8AC3E}">
        <p14:creationId xmlns:p14="http://schemas.microsoft.com/office/powerpoint/2010/main" val="3591068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tmp"/></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ocs.boom-core.org/en/latest/sections/intro-overview/rocket-chip.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github.com/sifive/sifive-block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8F98F-D14D-40F3-9D8B-79AE6C9AE555}"/>
              </a:ext>
            </a:extLst>
          </p:cNvPr>
          <p:cNvPicPr>
            <a:picLocks noChangeAspect="1"/>
          </p:cNvPicPr>
          <p:nvPr/>
        </p:nvPicPr>
        <p:blipFill>
          <a:blip r:embed="rId2"/>
          <a:srcRect/>
          <a:stretch/>
        </p:blipFill>
        <p:spPr>
          <a:xfrm>
            <a:off x="38216" y="0"/>
            <a:ext cx="12192000" cy="6858000"/>
          </a:xfrm>
          <a:prstGeom prst="rect">
            <a:avLst/>
          </a:prstGeom>
        </p:spPr>
      </p:pic>
      <p:sp>
        <p:nvSpPr>
          <p:cNvPr id="8" name="TextBox 7">
            <a:extLst>
              <a:ext uri="{FF2B5EF4-FFF2-40B4-BE49-F238E27FC236}">
                <a16:creationId xmlns:a16="http://schemas.microsoft.com/office/drawing/2014/main" id="{08C804A4-859D-C540-9D3C-44C730D0CFC9}"/>
              </a:ext>
            </a:extLst>
          </p:cNvPr>
          <p:cNvSpPr txBox="1"/>
          <p:nvPr/>
        </p:nvSpPr>
        <p:spPr>
          <a:xfrm>
            <a:off x="326763" y="1399121"/>
            <a:ext cx="7467967" cy="1754326"/>
          </a:xfrm>
          <a:prstGeom prst="rect">
            <a:avLst/>
          </a:prstGeom>
          <a:noFill/>
          <a:effectLst>
            <a:outerShdw blurRad="50800" dist="38100" dir="2700000" algn="tl" rotWithShape="0">
              <a:srgbClr val="002060">
                <a:alpha val="40000"/>
              </a:srgbClr>
            </a:outerShdw>
          </a:effectLst>
        </p:spPr>
        <p:txBody>
          <a:bodyPr wrap="square" rtlCol="0">
            <a:spAutoFit/>
          </a:bodyPr>
          <a:lstStyle/>
          <a:p>
            <a:r>
              <a:rPr lang="en-US" sz="5400" b="1" dirty="0">
                <a:solidFill>
                  <a:schemeClr val="bg1"/>
                </a:solidFill>
                <a:effectLst>
                  <a:outerShdw blurRad="38100" dist="38100" dir="2700000" algn="tl">
                    <a:srgbClr val="000000">
                      <a:alpha val="43137"/>
                    </a:srgbClr>
                  </a:outerShdw>
                </a:effectLst>
                <a:latin typeface="Proxima Nova A Extra Condensed " panose="02000506030000020004"/>
              </a:rPr>
              <a:t>Reverse Engineering </a:t>
            </a:r>
          </a:p>
          <a:p>
            <a:r>
              <a:rPr lang="en-US" sz="5400" b="1" dirty="0">
                <a:solidFill>
                  <a:schemeClr val="bg1"/>
                </a:solidFill>
                <a:effectLst>
                  <a:outerShdw blurRad="38100" dist="38100" dir="2700000" algn="tl">
                    <a:srgbClr val="000000">
                      <a:alpha val="43137"/>
                    </a:srgbClr>
                  </a:outerShdw>
                </a:effectLst>
                <a:latin typeface="Proxima Nova A Extra Condensed " panose="02000506030000020004"/>
              </a:rPr>
              <a:t>of Rocket-Chip</a:t>
            </a:r>
          </a:p>
        </p:txBody>
      </p:sp>
      <p:sp>
        <p:nvSpPr>
          <p:cNvPr id="9" name="TextBox 8">
            <a:extLst>
              <a:ext uri="{FF2B5EF4-FFF2-40B4-BE49-F238E27FC236}">
                <a16:creationId xmlns:a16="http://schemas.microsoft.com/office/drawing/2014/main" id="{97EF9D64-B15E-8847-9EA8-C31D98ECEEEC}"/>
              </a:ext>
            </a:extLst>
          </p:cNvPr>
          <p:cNvSpPr txBox="1"/>
          <p:nvPr/>
        </p:nvSpPr>
        <p:spPr>
          <a:xfrm>
            <a:off x="336491" y="3034802"/>
            <a:ext cx="6751529" cy="369332"/>
          </a:xfrm>
          <a:prstGeom prst="rect">
            <a:avLst/>
          </a:prstGeom>
          <a:noFill/>
        </p:spPr>
        <p:txBody>
          <a:bodyPr wrap="square" rtlCol="0">
            <a:spAutoFit/>
          </a:bodyPr>
          <a:lstStyle/>
          <a:p>
            <a:r>
              <a:rPr lang="en-US"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30" name="Rectangle 29">
            <a:extLst>
              <a:ext uri="{FF2B5EF4-FFF2-40B4-BE49-F238E27FC236}">
                <a16:creationId xmlns:a16="http://schemas.microsoft.com/office/drawing/2014/main" id="{13079BD7-BD7F-491C-8221-89D75FDC0A88}"/>
              </a:ext>
            </a:extLst>
          </p:cNvPr>
          <p:cNvSpPr/>
          <p:nvPr/>
        </p:nvSpPr>
        <p:spPr>
          <a:xfrm>
            <a:off x="9612720" y="701242"/>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1" name="Graphic 18">
            <a:extLst>
              <a:ext uri="{FF2B5EF4-FFF2-40B4-BE49-F238E27FC236}">
                <a16:creationId xmlns:a16="http://schemas.microsoft.com/office/drawing/2014/main" id="{44EA823D-3CBE-4594-B2A6-330218B75848}"/>
              </a:ext>
            </a:extLst>
          </p:cNvPr>
          <p:cNvGrpSpPr/>
          <p:nvPr/>
        </p:nvGrpSpPr>
        <p:grpSpPr>
          <a:xfrm>
            <a:off x="9008426" y="4570398"/>
            <a:ext cx="2893602" cy="480231"/>
            <a:chOff x="9017540" y="4576682"/>
            <a:chExt cx="2893602" cy="480231"/>
          </a:xfrm>
        </p:grpSpPr>
        <p:sp>
          <p:nvSpPr>
            <p:cNvPr id="22" name="Freeform: Shape 21">
              <a:extLst>
                <a:ext uri="{FF2B5EF4-FFF2-40B4-BE49-F238E27FC236}">
                  <a16:creationId xmlns:a16="http://schemas.microsoft.com/office/drawing/2014/main" id="{BD71E28C-688C-4CFA-AA1A-714D6409CF41}"/>
                </a:ext>
              </a:extLst>
            </p:cNvPr>
            <p:cNvSpPr/>
            <p:nvPr/>
          </p:nvSpPr>
          <p:spPr>
            <a:xfrm>
              <a:off x="9157060" y="4576682"/>
              <a:ext cx="340405" cy="435658"/>
            </a:xfrm>
            <a:custGeom>
              <a:avLst/>
              <a:gdLst>
                <a:gd name="connsiteX0" fmla="*/ 129141 w 340405"/>
                <a:gd name="connsiteY0" fmla="*/ 150206 h 435658"/>
                <a:gd name="connsiteX1" fmla="*/ 4274 w 340405"/>
                <a:gd name="connsiteY1" fmla="*/ 298275 h 435658"/>
                <a:gd name="connsiteX2" fmla="*/ 120592 w 340405"/>
                <a:gd name="connsiteY2" fmla="*/ 435659 h 435658"/>
                <a:gd name="connsiteX3" fmla="*/ 130972 w 340405"/>
                <a:gd name="connsiteY3" fmla="*/ 421004 h 435658"/>
                <a:gd name="connsiteX4" fmla="*/ 340406 w 340405"/>
                <a:gd name="connsiteY4" fmla="*/ 124866 h 435658"/>
                <a:gd name="connsiteX5" fmla="*/ 340406 w 340405"/>
                <a:gd name="connsiteY5" fmla="*/ 0 h 435658"/>
                <a:gd name="connsiteX6" fmla="*/ 0 w 340405"/>
                <a:gd name="connsiteY6" fmla="*/ 0 h 435658"/>
                <a:gd name="connsiteX7" fmla="*/ 129141 w 340405"/>
                <a:gd name="connsiteY7" fmla="*/ 150206 h 4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405" h="435658">
                  <a:moveTo>
                    <a:pt x="129141" y="150206"/>
                  </a:moveTo>
                  <a:cubicBezTo>
                    <a:pt x="129141" y="220119"/>
                    <a:pt x="86704" y="283315"/>
                    <a:pt x="4274" y="298275"/>
                  </a:cubicBezTo>
                  <a:lnTo>
                    <a:pt x="120592" y="435659"/>
                  </a:lnTo>
                  <a:lnTo>
                    <a:pt x="130972" y="421004"/>
                  </a:lnTo>
                  <a:lnTo>
                    <a:pt x="340406" y="124866"/>
                  </a:lnTo>
                  <a:lnTo>
                    <a:pt x="340406" y="0"/>
                  </a:lnTo>
                  <a:lnTo>
                    <a:pt x="0" y="0"/>
                  </a:lnTo>
                  <a:cubicBezTo>
                    <a:pt x="86704" y="8548"/>
                    <a:pt x="129141" y="80293"/>
                    <a:pt x="129141" y="150206"/>
                  </a:cubicBezTo>
                  <a:close/>
                </a:path>
              </a:pathLst>
            </a:custGeom>
            <a:solidFill>
              <a:srgbClr val="F5B21B"/>
            </a:solidFill>
            <a:ln w="304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27F7F69-272A-4E24-B0F3-98A8F27B437B}"/>
                </a:ext>
              </a:extLst>
            </p:cNvPr>
            <p:cNvSpPr/>
            <p:nvPr/>
          </p:nvSpPr>
          <p:spPr>
            <a:xfrm>
              <a:off x="9017540" y="4644457"/>
              <a:ext cx="482368" cy="412456"/>
            </a:xfrm>
            <a:custGeom>
              <a:avLst/>
              <a:gdLst>
                <a:gd name="connsiteX0" fmla="*/ 29614 w 482368"/>
                <a:gd name="connsiteY0" fmla="*/ 166997 h 412456"/>
                <a:gd name="connsiteX1" fmla="*/ 109907 w 482368"/>
                <a:gd name="connsiteY1" fmla="*/ 166997 h 412456"/>
                <a:gd name="connsiteX2" fmla="*/ 198748 w 482368"/>
                <a:gd name="connsiteY2" fmla="*/ 82430 h 412456"/>
                <a:gd name="connsiteX3" fmla="*/ 109907 w 482368"/>
                <a:gd name="connsiteY3" fmla="*/ 0 h 412456"/>
                <a:gd name="connsiteX4" fmla="*/ 0 w 482368"/>
                <a:gd name="connsiteY4" fmla="*/ 0 h 412456"/>
                <a:gd name="connsiteX5" fmla="*/ 0 w 482368"/>
                <a:gd name="connsiteY5" fmla="*/ 412456 h 412456"/>
                <a:gd name="connsiteX6" fmla="*/ 205159 w 482368"/>
                <a:gd name="connsiteY6" fmla="*/ 412456 h 412456"/>
                <a:gd name="connsiteX7" fmla="*/ 29614 w 482368"/>
                <a:gd name="connsiteY7" fmla="*/ 200885 h 412456"/>
                <a:gd name="connsiteX8" fmla="*/ 29614 w 482368"/>
                <a:gd name="connsiteY8" fmla="*/ 166997 h 412456"/>
                <a:gd name="connsiteX9" fmla="*/ 327889 w 482368"/>
                <a:gd name="connsiteY9" fmla="*/ 391085 h 412456"/>
                <a:gd name="connsiteX10" fmla="*/ 482369 w 482368"/>
                <a:gd name="connsiteY10" fmla="*/ 175240 h 412456"/>
                <a:gd name="connsiteX11" fmla="*/ 482369 w 482368"/>
                <a:gd name="connsiteY11" fmla="*/ 412151 h 412456"/>
                <a:gd name="connsiteX12" fmla="*/ 312624 w 482368"/>
                <a:gd name="connsiteY12" fmla="*/ 412151 h 412456"/>
                <a:gd name="connsiteX13" fmla="*/ 327889 w 482368"/>
                <a:gd name="connsiteY13" fmla="*/ 391085 h 41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2368" h="412456">
                  <a:moveTo>
                    <a:pt x="29614" y="166997"/>
                  </a:moveTo>
                  <a:lnTo>
                    <a:pt x="109907" y="166997"/>
                  </a:lnTo>
                  <a:cubicBezTo>
                    <a:pt x="169134" y="166997"/>
                    <a:pt x="198748" y="124866"/>
                    <a:pt x="198748" y="82430"/>
                  </a:cubicBezTo>
                  <a:cubicBezTo>
                    <a:pt x="198748" y="39994"/>
                    <a:pt x="169134" y="0"/>
                    <a:pt x="109907" y="0"/>
                  </a:cubicBezTo>
                  <a:lnTo>
                    <a:pt x="0" y="0"/>
                  </a:lnTo>
                  <a:lnTo>
                    <a:pt x="0" y="412456"/>
                  </a:lnTo>
                  <a:lnTo>
                    <a:pt x="205159" y="412456"/>
                  </a:lnTo>
                  <a:lnTo>
                    <a:pt x="29614" y="200885"/>
                  </a:lnTo>
                  <a:lnTo>
                    <a:pt x="29614" y="166997"/>
                  </a:lnTo>
                  <a:close/>
                  <a:moveTo>
                    <a:pt x="327889" y="391085"/>
                  </a:moveTo>
                  <a:lnTo>
                    <a:pt x="482369" y="175240"/>
                  </a:lnTo>
                  <a:lnTo>
                    <a:pt x="482369" y="412151"/>
                  </a:lnTo>
                  <a:lnTo>
                    <a:pt x="312624" y="412151"/>
                  </a:lnTo>
                  <a:lnTo>
                    <a:pt x="327889" y="391085"/>
                  </a:lnTo>
                  <a:close/>
                </a:path>
              </a:pathLst>
            </a:custGeom>
            <a:solidFill>
              <a:srgbClr val="283272"/>
            </a:solidFill>
            <a:ln w="304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8F6BED3-52E3-45AE-8254-F5AD70BB3D59}"/>
                </a:ext>
              </a:extLst>
            </p:cNvPr>
            <p:cNvSpPr/>
            <p:nvPr/>
          </p:nvSpPr>
          <p:spPr>
            <a:xfrm>
              <a:off x="10204228" y="4656975"/>
              <a:ext cx="69912" cy="327888"/>
            </a:xfrm>
            <a:custGeom>
              <a:avLst/>
              <a:gdLst>
                <a:gd name="connsiteX0" fmla="*/ 0 w 69912"/>
                <a:gd name="connsiteY0" fmla="*/ 0 h 327888"/>
                <a:gd name="connsiteX1" fmla="*/ 69913 w 69912"/>
                <a:gd name="connsiteY1" fmla="*/ 0 h 327888"/>
                <a:gd name="connsiteX2" fmla="*/ 69913 w 69912"/>
                <a:gd name="connsiteY2" fmla="*/ 327889 h 327888"/>
                <a:gd name="connsiteX3" fmla="*/ 0 w 69912"/>
                <a:gd name="connsiteY3" fmla="*/ 327889 h 327888"/>
              </a:gdLst>
              <a:ahLst/>
              <a:cxnLst>
                <a:cxn ang="0">
                  <a:pos x="connsiteX0" y="connsiteY0"/>
                </a:cxn>
                <a:cxn ang="0">
                  <a:pos x="connsiteX1" y="connsiteY1"/>
                </a:cxn>
                <a:cxn ang="0">
                  <a:pos x="connsiteX2" y="connsiteY2"/>
                </a:cxn>
                <a:cxn ang="0">
                  <a:pos x="connsiteX3" y="connsiteY3"/>
                </a:cxn>
              </a:cxnLst>
              <a:rect l="l" t="t" r="r" b="b"/>
              <a:pathLst>
                <a:path w="69912" h="327888">
                  <a:moveTo>
                    <a:pt x="0" y="0"/>
                  </a:moveTo>
                  <a:lnTo>
                    <a:pt x="69913" y="0"/>
                  </a:lnTo>
                  <a:lnTo>
                    <a:pt x="69913" y="327889"/>
                  </a:lnTo>
                  <a:lnTo>
                    <a:pt x="0" y="327889"/>
                  </a:lnTo>
                  <a:close/>
                </a:path>
              </a:pathLst>
            </a:custGeom>
            <a:solidFill>
              <a:srgbClr val="283272"/>
            </a:solidFill>
            <a:ln w="304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E637765-885D-4889-B57A-EEA86C78EC33}"/>
                </a:ext>
              </a:extLst>
            </p:cNvPr>
            <p:cNvSpPr/>
            <p:nvPr/>
          </p:nvSpPr>
          <p:spPr>
            <a:xfrm>
              <a:off x="10326652" y="4656975"/>
              <a:ext cx="465577" cy="327888"/>
            </a:xfrm>
            <a:custGeom>
              <a:avLst/>
              <a:gdLst>
                <a:gd name="connsiteX0" fmla="*/ 363303 w 465577"/>
                <a:gd name="connsiteY0" fmla="*/ 256144 h 327888"/>
                <a:gd name="connsiteX1" fmla="*/ 0 w 465577"/>
                <a:gd name="connsiteY1" fmla="*/ 255839 h 327888"/>
                <a:gd name="connsiteX2" fmla="*/ 0 w 465577"/>
                <a:gd name="connsiteY2" fmla="*/ 327889 h 327888"/>
                <a:gd name="connsiteX3" fmla="*/ 366051 w 465577"/>
                <a:gd name="connsiteY3" fmla="*/ 327889 h 327888"/>
                <a:gd name="connsiteX4" fmla="*/ 435964 w 465577"/>
                <a:gd name="connsiteY4" fmla="*/ 298275 h 327888"/>
                <a:gd name="connsiteX5" fmla="*/ 465578 w 465577"/>
                <a:gd name="connsiteY5" fmla="*/ 228362 h 327888"/>
                <a:gd name="connsiteX6" fmla="*/ 435964 w 465577"/>
                <a:gd name="connsiteY6" fmla="*/ 158449 h 327888"/>
                <a:gd name="connsiteX7" fmla="*/ 366051 w 465577"/>
                <a:gd name="connsiteY7" fmla="*/ 128835 h 327888"/>
                <a:gd name="connsiteX8" fmla="*/ 99832 w 465577"/>
                <a:gd name="connsiteY8" fmla="*/ 127309 h 327888"/>
                <a:gd name="connsiteX9" fmla="*/ 71440 w 465577"/>
                <a:gd name="connsiteY9" fmla="*/ 98916 h 327888"/>
                <a:gd name="connsiteX10" fmla="*/ 71440 w 465577"/>
                <a:gd name="connsiteY10" fmla="*/ 98916 h 327888"/>
                <a:gd name="connsiteX11" fmla="*/ 71440 w 465577"/>
                <a:gd name="connsiteY11" fmla="*/ 98916 h 327888"/>
                <a:gd name="connsiteX12" fmla="*/ 100137 w 465577"/>
                <a:gd name="connsiteY12" fmla="*/ 70524 h 327888"/>
                <a:gd name="connsiteX13" fmla="*/ 465578 w 465577"/>
                <a:gd name="connsiteY13" fmla="*/ 70218 h 327888"/>
                <a:gd name="connsiteX14" fmla="*/ 465578 w 465577"/>
                <a:gd name="connsiteY14" fmla="*/ 0 h 327888"/>
                <a:gd name="connsiteX15" fmla="*/ 99527 w 465577"/>
                <a:gd name="connsiteY15" fmla="*/ 0 h 327888"/>
                <a:gd name="connsiteX16" fmla="*/ 29614 w 465577"/>
                <a:gd name="connsiteY16" fmla="*/ 29614 h 327888"/>
                <a:gd name="connsiteX17" fmla="*/ 0 w 465577"/>
                <a:gd name="connsiteY17" fmla="*/ 99527 h 327888"/>
                <a:gd name="connsiteX18" fmla="*/ 29614 w 465577"/>
                <a:gd name="connsiteY18" fmla="*/ 169440 h 327888"/>
                <a:gd name="connsiteX19" fmla="*/ 99527 w 465577"/>
                <a:gd name="connsiteY19" fmla="*/ 196916 h 327888"/>
                <a:gd name="connsiteX20" fmla="*/ 365440 w 465577"/>
                <a:gd name="connsiteY20" fmla="*/ 196916 h 327888"/>
                <a:gd name="connsiteX21" fmla="*/ 393833 w 465577"/>
                <a:gd name="connsiteY21" fmla="*/ 225614 h 327888"/>
                <a:gd name="connsiteX22" fmla="*/ 393833 w 465577"/>
                <a:gd name="connsiteY22" fmla="*/ 225614 h 327888"/>
                <a:gd name="connsiteX23" fmla="*/ 393833 w 465577"/>
                <a:gd name="connsiteY23" fmla="*/ 225614 h 327888"/>
                <a:gd name="connsiteX24" fmla="*/ 363303 w 465577"/>
                <a:gd name="connsiteY24" fmla="*/ 256144 h 32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5577" h="327888">
                  <a:moveTo>
                    <a:pt x="363303" y="256144"/>
                  </a:moveTo>
                  <a:lnTo>
                    <a:pt x="0" y="255839"/>
                  </a:lnTo>
                  <a:lnTo>
                    <a:pt x="0" y="327889"/>
                  </a:lnTo>
                  <a:lnTo>
                    <a:pt x="366051" y="327889"/>
                  </a:lnTo>
                  <a:cubicBezTo>
                    <a:pt x="393528" y="327889"/>
                    <a:pt x="416730" y="317203"/>
                    <a:pt x="435964" y="298275"/>
                  </a:cubicBezTo>
                  <a:cubicBezTo>
                    <a:pt x="454892" y="279347"/>
                    <a:pt x="465578" y="255839"/>
                    <a:pt x="465578" y="228362"/>
                  </a:cubicBezTo>
                  <a:cubicBezTo>
                    <a:pt x="465578" y="200885"/>
                    <a:pt x="454892" y="177683"/>
                    <a:pt x="435964" y="158449"/>
                  </a:cubicBezTo>
                  <a:cubicBezTo>
                    <a:pt x="417036" y="139521"/>
                    <a:pt x="393528" y="128835"/>
                    <a:pt x="366051" y="128835"/>
                  </a:cubicBezTo>
                  <a:lnTo>
                    <a:pt x="99832" y="127309"/>
                  </a:lnTo>
                  <a:cubicBezTo>
                    <a:pt x="84262" y="127309"/>
                    <a:pt x="71440" y="114486"/>
                    <a:pt x="71440" y="98916"/>
                  </a:cubicBezTo>
                  <a:lnTo>
                    <a:pt x="71440" y="98916"/>
                  </a:lnTo>
                  <a:lnTo>
                    <a:pt x="71440" y="98916"/>
                  </a:lnTo>
                  <a:cubicBezTo>
                    <a:pt x="71440" y="83041"/>
                    <a:pt x="84262" y="70524"/>
                    <a:pt x="100137" y="70524"/>
                  </a:cubicBezTo>
                  <a:lnTo>
                    <a:pt x="465578" y="70218"/>
                  </a:lnTo>
                  <a:lnTo>
                    <a:pt x="465578" y="0"/>
                  </a:lnTo>
                  <a:lnTo>
                    <a:pt x="99527" y="0"/>
                  </a:lnTo>
                  <a:cubicBezTo>
                    <a:pt x="72050" y="0"/>
                    <a:pt x="48847" y="10685"/>
                    <a:pt x="29614" y="29614"/>
                  </a:cubicBezTo>
                  <a:cubicBezTo>
                    <a:pt x="10685" y="48542"/>
                    <a:pt x="0" y="72050"/>
                    <a:pt x="0" y="99527"/>
                  </a:cubicBezTo>
                  <a:cubicBezTo>
                    <a:pt x="0" y="127003"/>
                    <a:pt x="10685" y="150206"/>
                    <a:pt x="29614" y="169440"/>
                  </a:cubicBezTo>
                  <a:cubicBezTo>
                    <a:pt x="48542" y="188368"/>
                    <a:pt x="71745" y="196916"/>
                    <a:pt x="99527" y="196916"/>
                  </a:cubicBezTo>
                  <a:lnTo>
                    <a:pt x="365440" y="196916"/>
                  </a:lnTo>
                  <a:cubicBezTo>
                    <a:pt x="381316" y="196916"/>
                    <a:pt x="394138" y="209739"/>
                    <a:pt x="393833" y="225614"/>
                  </a:cubicBezTo>
                  <a:lnTo>
                    <a:pt x="393833" y="225614"/>
                  </a:lnTo>
                  <a:lnTo>
                    <a:pt x="393833" y="225614"/>
                  </a:lnTo>
                  <a:cubicBezTo>
                    <a:pt x="394138" y="242406"/>
                    <a:pt x="380400" y="256144"/>
                    <a:pt x="363303" y="256144"/>
                  </a:cubicBezTo>
                  <a:close/>
                </a:path>
              </a:pathLst>
            </a:custGeom>
            <a:solidFill>
              <a:srgbClr val="283272"/>
            </a:solidFill>
            <a:ln w="304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9FF08FC-2A09-4C8C-BB8E-BEA94C0C90F4}"/>
                </a:ext>
              </a:extLst>
            </p:cNvPr>
            <p:cNvSpPr/>
            <p:nvPr/>
          </p:nvSpPr>
          <p:spPr>
            <a:xfrm>
              <a:off x="10828255" y="4656975"/>
              <a:ext cx="463135" cy="328194"/>
            </a:xfrm>
            <a:custGeom>
              <a:avLst/>
              <a:gdLst>
                <a:gd name="connsiteX0" fmla="*/ 160586 w 463135"/>
                <a:gd name="connsiteY0" fmla="*/ 0 h 328194"/>
                <a:gd name="connsiteX1" fmla="*/ 463135 w 463135"/>
                <a:gd name="connsiteY1" fmla="*/ 0 h 328194"/>
                <a:gd name="connsiteX2" fmla="*/ 463135 w 463135"/>
                <a:gd name="connsiteY2" fmla="*/ 69913 h 328194"/>
                <a:gd name="connsiteX3" fmla="*/ 160586 w 463135"/>
                <a:gd name="connsiteY3" fmla="*/ 69913 h 328194"/>
                <a:gd name="connsiteX4" fmla="*/ 94947 w 463135"/>
                <a:gd name="connsiteY4" fmla="*/ 97390 h 328194"/>
                <a:gd name="connsiteX5" fmla="*/ 67471 w 463135"/>
                <a:gd name="connsiteY5" fmla="*/ 163029 h 328194"/>
                <a:gd name="connsiteX6" fmla="*/ 94947 w 463135"/>
                <a:gd name="connsiteY6" fmla="*/ 228667 h 328194"/>
                <a:gd name="connsiteX7" fmla="*/ 160586 w 463135"/>
                <a:gd name="connsiteY7" fmla="*/ 256144 h 328194"/>
                <a:gd name="connsiteX8" fmla="*/ 463135 w 463135"/>
                <a:gd name="connsiteY8" fmla="*/ 256144 h 328194"/>
                <a:gd name="connsiteX9" fmla="*/ 463135 w 463135"/>
                <a:gd name="connsiteY9" fmla="*/ 328194 h 328194"/>
                <a:gd name="connsiteX10" fmla="*/ 160891 w 463135"/>
                <a:gd name="connsiteY10" fmla="*/ 328194 h 328194"/>
                <a:gd name="connsiteX11" fmla="*/ 46405 w 463135"/>
                <a:gd name="connsiteY11" fmla="*/ 279347 h 328194"/>
                <a:gd name="connsiteX12" fmla="*/ 0 w 463135"/>
                <a:gd name="connsiteY12" fmla="*/ 165166 h 328194"/>
                <a:gd name="connsiteX13" fmla="*/ 46405 w 463135"/>
                <a:gd name="connsiteY13" fmla="*/ 50985 h 328194"/>
                <a:gd name="connsiteX14" fmla="*/ 160586 w 463135"/>
                <a:gd name="connsiteY14" fmla="*/ 0 h 32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135" h="328194">
                  <a:moveTo>
                    <a:pt x="160586" y="0"/>
                  </a:moveTo>
                  <a:lnTo>
                    <a:pt x="463135" y="0"/>
                  </a:lnTo>
                  <a:lnTo>
                    <a:pt x="463135" y="69913"/>
                  </a:lnTo>
                  <a:lnTo>
                    <a:pt x="160586" y="69913"/>
                  </a:lnTo>
                  <a:cubicBezTo>
                    <a:pt x="135247" y="69913"/>
                    <a:pt x="114181" y="78156"/>
                    <a:pt x="94947" y="97390"/>
                  </a:cubicBezTo>
                  <a:cubicBezTo>
                    <a:pt x="76019" y="116318"/>
                    <a:pt x="67471" y="137689"/>
                    <a:pt x="67471" y="163029"/>
                  </a:cubicBezTo>
                  <a:cubicBezTo>
                    <a:pt x="67471" y="188368"/>
                    <a:pt x="76019" y="209434"/>
                    <a:pt x="94947" y="228667"/>
                  </a:cubicBezTo>
                  <a:cubicBezTo>
                    <a:pt x="114181" y="247596"/>
                    <a:pt x="135247" y="256144"/>
                    <a:pt x="160586" y="256144"/>
                  </a:cubicBezTo>
                  <a:lnTo>
                    <a:pt x="463135" y="256144"/>
                  </a:lnTo>
                  <a:lnTo>
                    <a:pt x="463135" y="328194"/>
                  </a:lnTo>
                  <a:lnTo>
                    <a:pt x="160891" y="328194"/>
                  </a:lnTo>
                  <a:cubicBezTo>
                    <a:pt x="116623" y="328194"/>
                    <a:pt x="78156" y="311097"/>
                    <a:pt x="46405" y="279347"/>
                  </a:cubicBezTo>
                  <a:cubicBezTo>
                    <a:pt x="14654" y="247596"/>
                    <a:pt x="0" y="209434"/>
                    <a:pt x="0" y="165166"/>
                  </a:cubicBezTo>
                  <a:cubicBezTo>
                    <a:pt x="0" y="120898"/>
                    <a:pt x="14654" y="82735"/>
                    <a:pt x="46405" y="50985"/>
                  </a:cubicBezTo>
                  <a:cubicBezTo>
                    <a:pt x="78156" y="17097"/>
                    <a:pt x="116318" y="0"/>
                    <a:pt x="160586" y="0"/>
                  </a:cubicBezTo>
                  <a:close/>
                </a:path>
              </a:pathLst>
            </a:custGeom>
            <a:solidFill>
              <a:srgbClr val="283272"/>
            </a:solidFill>
            <a:ln w="304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193D186-F2D9-4E67-8539-1D3F39591D7C}"/>
                </a:ext>
              </a:extLst>
            </p:cNvPr>
            <p:cNvSpPr/>
            <p:nvPr/>
          </p:nvSpPr>
          <p:spPr>
            <a:xfrm>
              <a:off x="9687971" y="4656669"/>
              <a:ext cx="465577" cy="328194"/>
            </a:xfrm>
            <a:custGeom>
              <a:avLst/>
              <a:gdLst>
                <a:gd name="connsiteX0" fmla="*/ 361777 w 465577"/>
                <a:gd name="connsiteY0" fmla="*/ 132194 h 328194"/>
                <a:gd name="connsiteX1" fmla="*/ 69913 w 465577"/>
                <a:gd name="connsiteY1" fmla="*/ 131583 h 328194"/>
                <a:gd name="connsiteX2" fmla="*/ 69913 w 465577"/>
                <a:gd name="connsiteY2" fmla="*/ 72355 h 328194"/>
                <a:gd name="connsiteX3" fmla="*/ 364830 w 465577"/>
                <a:gd name="connsiteY3" fmla="*/ 71745 h 328194"/>
                <a:gd name="connsiteX4" fmla="*/ 393833 w 465577"/>
                <a:gd name="connsiteY4" fmla="*/ 100443 h 328194"/>
                <a:gd name="connsiteX5" fmla="*/ 393833 w 465577"/>
                <a:gd name="connsiteY5" fmla="*/ 100443 h 328194"/>
                <a:gd name="connsiteX6" fmla="*/ 393833 w 465577"/>
                <a:gd name="connsiteY6" fmla="*/ 100443 h 328194"/>
                <a:gd name="connsiteX7" fmla="*/ 361777 w 465577"/>
                <a:gd name="connsiteY7" fmla="*/ 132194 h 328194"/>
                <a:gd name="connsiteX8" fmla="*/ 465578 w 465577"/>
                <a:gd name="connsiteY8" fmla="*/ 328194 h 328194"/>
                <a:gd name="connsiteX9" fmla="*/ 372462 w 465577"/>
                <a:gd name="connsiteY9" fmla="*/ 199054 h 328194"/>
                <a:gd name="connsiteX10" fmla="*/ 435964 w 465577"/>
                <a:gd name="connsiteY10" fmla="*/ 169440 h 328194"/>
                <a:gd name="connsiteX11" fmla="*/ 465578 w 465577"/>
                <a:gd name="connsiteY11" fmla="*/ 99527 h 328194"/>
                <a:gd name="connsiteX12" fmla="*/ 435964 w 465577"/>
                <a:gd name="connsiteY12" fmla="*/ 29614 h 328194"/>
                <a:gd name="connsiteX13" fmla="*/ 366051 w 465577"/>
                <a:gd name="connsiteY13" fmla="*/ 0 h 328194"/>
                <a:gd name="connsiteX14" fmla="*/ 0 w 465577"/>
                <a:gd name="connsiteY14" fmla="*/ 0 h 328194"/>
                <a:gd name="connsiteX15" fmla="*/ 0 w 465577"/>
                <a:gd name="connsiteY15" fmla="*/ 327889 h 328194"/>
                <a:gd name="connsiteX16" fmla="*/ 69913 w 465577"/>
                <a:gd name="connsiteY16" fmla="*/ 327889 h 328194"/>
                <a:gd name="connsiteX17" fmla="*/ 69913 w 465577"/>
                <a:gd name="connsiteY17" fmla="*/ 198748 h 328194"/>
                <a:gd name="connsiteX18" fmla="*/ 285758 w 465577"/>
                <a:gd name="connsiteY18" fmla="*/ 198748 h 328194"/>
                <a:gd name="connsiteX19" fmla="*/ 378873 w 465577"/>
                <a:gd name="connsiteY19" fmla="*/ 327889 h 328194"/>
                <a:gd name="connsiteX20" fmla="*/ 465578 w 465577"/>
                <a:gd name="connsiteY20" fmla="*/ 327889 h 32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5577" h="328194">
                  <a:moveTo>
                    <a:pt x="361777" y="132194"/>
                  </a:moveTo>
                  <a:lnTo>
                    <a:pt x="69913" y="131583"/>
                  </a:lnTo>
                  <a:lnTo>
                    <a:pt x="69913" y="72355"/>
                  </a:lnTo>
                  <a:lnTo>
                    <a:pt x="364830" y="71745"/>
                  </a:lnTo>
                  <a:cubicBezTo>
                    <a:pt x="380705" y="71745"/>
                    <a:pt x="393528" y="84567"/>
                    <a:pt x="393833" y="100443"/>
                  </a:cubicBezTo>
                  <a:lnTo>
                    <a:pt x="393833" y="100443"/>
                  </a:lnTo>
                  <a:lnTo>
                    <a:pt x="393833" y="100443"/>
                  </a:lnTo>
                  <a:cubicBezTo>
                    <a:pt x="393528" y="117845"/>
                    <a:pt x="379179" y="132194"/>
                    <a:pt x="361777" y="132194"/>
                  </a:cubicBezTo>
                  <a:close/>
                  <a:moveTo>
                    <a:pt x="465578" y="328194"/>
                  </a:moveTo>
                  <a:lnTo>
                    <a:pt x="372462" y="199054"/>
                  </a:lnTo>
                  <a:cubicBezTo>
                    <a:pt x="397802" y="196916"/>
                    <a:pt x="418867" y="188368"/>
                    <a:pt x="435964" y="169440"/>
                  </a:cubicBezTo>
                  <a:cubicBezTo>
                    <a:pt x="454892" y="150206"/>
                    <a:pt x="465578" y="127003"/>
                    <a:pt x="465578" y="99527"/>
                  </a:cubicBezTo>
                  <a:cubicBezTo>
                    <a:pt x="465578" y="72050"/>
                    <a:pt x="454892" y="48847"/>
                    <a:pt x="435964" y="29614"/>
                  </a:cubicBezTo>
                  <a:cubicBezTo>
                    <a:pt x="417035" y="10380"/>
                    <a:pt x="393528" y="0"/>
                    <a:pt x="366051" y="0"/>
                  </a:cubicBezTo>
                  <a:lnTo>
                    <a:pt x="0" y="0"/>
                  </a:lnTo>
                  <a:lnTo>
                    <a:pt x="0" y="327889"/>
                  </a:lnTo>
                  <a:lnTo>
                    <a:pt x="69913" y="327889"/>
                  </a:lnTo>
                  <a:lnTo>
                    <a:pt x="69913" y="198748"/>
                  </a:lnTo>
                  <a:lnTo>
                    <a:pt x="285758" y="198748"/>
                  </a:lnTo>
                  <a:lnTo>
                    <a:pt x="378873" y="327889"/>
                  </a:lnTo>
                  <a:lnTo>
                    <a:pt x="465578" y="327889"/>
                  </a:lnTo>
                  <a:close/>
                </a:path>
              </a:pathLst>
            </a:custGeom>
            <a:solidFill>
              <a:srgbClr val="283272"/>
            </a:solidFill>
            <a:ln w="30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E70EB78-5C39-43C1-A374-F2F758E04831}"/>
                </a:ext>
              </a:extLst>
            </p:cNvPr>
            <p:cNvSpPr/>
            <p:nvPr/>
          </p:nvSpPr>
          <p:spPr>
            <a:xfrm>
              <a:off x="11448618" y="4656975"/>
              <a:ext cx="462524" cy="327888"/>
            </a:xfrm>
            <a:custGeom>
              <a:avLst/>
              <a:gdLst>
                <a:gd name="connsiteX0" fmla="*/ 191726 w 462524"/>
                <a:gd name="connsiteY0" fmla="*/ 327889 h 327888"/>
                <a:gd name="connsiteX1" fmla="*/ 0 w 462524"/>
                <a:gd name="connsiteY1" fmla="*/ 0 h 327888"/>
                <a:gd name="connsiteX2" fmla="*/ 82125 w 462524"/>
                <a:gd name="connsiteY2" fmla="*/ 0 h 327888"/>
                <a:gd name="connsiteX3" fmla="*/ 232026 w 462524"/>
                <a:gd name="connsiteY3" fmla="*/ 260113 h 327888"/>
                <a:gd name="connsiteX4" fmla="*/ 381621 w 462524"/>
                <a:gd name="connsiteY4" fmla="*/ 0 h 327888"/>
                <a:gd name="connsiteX5" fmla="*/ 462525 w 462524"/>
                <a:gd name="connsiteY5" fmla="*/ 0 h 327888"/>
                <a:gd name="connsiteX6" fmla="*/ 272020 w 462524"/>
                <a:gd name="connsiteY6" fmla="*/ 327889 h 32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524" h="327888">
                  <a:moveTo>
                    <a:pt x="191726" y="327889"/>
                  </a:moveTo>
                  <a:lnTo>
                    <a:pt x="0" y="0"/>
                  </a:lnTo>
                  <a:lnTo>
                    <a:pt x="82125" y="0"/>
                  </a:lnTo>
                  <a:lnTo>
                    <a:pt x="232026" y="260113"/>
                  </a:lnTo>
                  <a:lnTo>
                    <a:pt x="381621" y="0"/>
                  </a:lnTo>
                  <a:lnTo>
                    <a:pt x="462525" y="0"/>
                  </a:lnTo>
                  <a:lnTo>
                    <a:pt x="272020" y="327889"/>
                  </a:lnTo>
                </a:path>
              </a:pathLst>
            </a:custGeom>
            <a:solidFill>
              <a:srgbClr val="F5B21B"/>
            </a:solidFill>
            <a:ln w="30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7764AD2-D8F8-441C-9345-510104FD82D5}"/>
                </a:ext>
              </a:extLst>
            </p:cNvPr>
            <p:cNvSpPr/>
            <p:nvPr/>
          </p:nvSpPr>
          <p:spPr>
            <a:xfrm>
              <a:off x="11333826" y="4790389"/>
              <a:ext cx="137383" cy="63501"/>
            </a:xfrm>
            <a:custGeom>
              <a:avLst/>
              <a:gdLst>
                <a:gd name="connsiteX0" fmla="*/ 0 w 137383"/>
                <a:gd name="connsiteY0" fmla="*/ 0 h 63501"/>
                <a:gd name="connsiteX1" fmla="*/ 137384 w 137383"/>
                <a:gd name="connsiteY1" fmla="*/ 0 h 63501"/>
                <a:gd name="connsiteX2" fmla="*/ 137384 w 137383"/>
                <a:gd name="connsiteY2" fmla="*/ 63502 h 63501"/>
                <a:gd name="connsiteX3" fmla="*/ 0 w 137383"/>
                <a:gd name="connsiteY3" fmla="*/ 63502 h 63501"/>
              </a:gdLst>
              <a:ahLst/>
              <a:cxnLst>
                <a:cxn ang="0">
                  <a:pos x="connsiteX0" y="connsiteY0"/>
                </a:cxn>
                <a:cxn ang="0">
                  <a:pos x="connsiteX1" y="connsiteY1"/>
                </a:cxn>
                <a:cxn ang="0">
                  <a:pos x="connsiteX2" y="connsiteY2"/>
                </a:cxn>
                <a:cxn ang="0">
                  <a:pos x="connsiteX3" y="connsiteY3"/>
                </a:cxn>
              </a:cxnLst>
              <a:rect l="l" t="t" r="r" b="b"/>
              <a:pathLst>
                <a:path w="137383" h="63501">
                  <a:moveTo>
                    <a:pt x="0" y="0"/>
                  </a:moveTo>
                  <a:lnTo>
                    <a:pt x="137384" y="0"/>
                  </a:lnTo>
                  <a:lnTo>
                    <a:pt x="137384" y="63502"/>
                  </a:lnTo>
                  <a:lnTo>
                    <a:pt x="0" y="63502"/>
                  </a:lnTo>
                  <a:close/>
                </a:path>
              </a:pathLst>
            </a:custGeom>
            <a:solidFill>
              <a:srgbClr val="F5B21B"/>
            </a:solidFill>
            <a:ln w="3044" cap="flat">
              <a:noFill/>
              <a:prstDash val="solid"/>
              <a:miter/>
            </a:ln>
          </p:spPr>
          <p:txBody>
            <a:bodyPr rtlCol="0" anchor="ctr"/>
            <a:lstStyle/>
            <a:p>
              <a:endParaRPr lang="en-US"/>
            </a:p>
          </p:txBody>
        </p:sp>
      </p:grpSp>
      <p:pic>
        <p:nvPicPr>
          <p:cNvPr id="2" name="Picture 1">
            <a:extLst>
              <a:ext uri="{FF2B5EF4-FFF2-40B4-BE49-F238E27FC236}">
                <a16:creationId xmlns:a16="http://schemas.microsoft.com/office/drawing/2014/main" id="{4250FE5F-7185-491D-AA48-A943CEEE72B9}"/>
              </a:ext>
            </a:extLst>
          </p:cNvPr>
          <p:cNvPicPr>
            <a:picLocks noChangeAspect="1"/>
          </p:cNvPicPr>
          <p:nvPr/>
        </p:nvPicPr>
        <p:blipFill>
          <a:blip r:embed="rId3"/>
          <a:srcRect/>
          <a:stretch/>
        </p:blipFill>
        <p:spPr>
          <a:xfrm>
            <a:off x="9680543" y="696582"/>
            <a:ext cx="2367183" cy="849757"/>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750E5DC8-F747-4A42-B538-63706E396DAE}"/>
              </a:ext>
            </a:extLst>
          </p:cNvPr>
          <p:cNvPicPr>
            <a:picLocks noChangeAspect="1"/>
          </p:cNvPicPr>
          <p:nvPr/>
        </p:nvPicPr>
        <p:blipFill rotWithShape="1">
          <a:blip r:embed="rId4"/>
          <a:srcRect l="18016" t="9705" r="37008" b="9806"/>
          <a:stretch/>
        </p:blipFill>
        <p:spPr>
          <a:xfrm>
            <a:off x="9656715" y="1742180"/>
            <a:ext cx="2208522" cy="2124142"/>
          </a:xfrm>
          <a:prstGeom prst="rect">
            <a:avLst/>
          </a:prstGeom>
        </p:spPr>
      </p:pic>
    </p:spTree>
    <p:extLst>
      <p:ext uri="{BB962C8B-B14F-4D97-AF65-F5344CB8AC3E}">
        <p14:creationId xmlns:p14="http://schemas.microsoft.com/office/powerpoint/2010/main" val="478193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4">
            <a:extLst>
              <a:ext uri="{FF2B5EF4-FFF2-40B4-BE49-F238E27FC236}">
                <a16:creationId xmlns:a16="http://schemas.microsoft.com/office/drawing/2014/main" id="{8DA3764B-63A2-45FE-A4ED-09A2F73DAA77}"/>
              </a:ext>
            </a:extLst>
          </p:cNvPr>
          <p:cNvGraphicFramePr>
            <a:graphicFrameLocks/>
          </p:cNvGraphicFramePr>
          <p:nvPr>
            <p:extLst>
              <p:ext uri="{D42A27DB-BD31-4B8C-83A1-F6EECF244321}">
                <p14:modId xmlns:p14="http://schemas.microsoft.com/office/powerpoint/2010/main" val="622402956"/>
              </p:ext>
            </p:extLst>
          </p:nvPr>
        </p:nvGraphicFramePr>
        <p:xfrm>
          <a:off x="492665" y="1232284"/>
          <a:ext cx="9947490" cy="4706306"/>
        </p:xfrm>
        <a:graphic>
          <a:graphicData uri="http://schemas.openxmlformats.org/drawingml/2006/table">
            <a:tbl>
              <a:tblPr firstRow="1" bandRow="1">
                <a:tableStyleId>{5C22544A-7EE6-4342-B048-85BDC9FD1C3A}</a:tableStyleId>
              </a:tblPr>
              <a:tblGrid>
                <a:gridCol w="1399557">
                  <a:extLst>
                    <a:ext uri="{9D8B030D-6E8A-4147-A177-3AD203B41FA5}">
                      <a16:colId xmlns:a16="http://schemas.microsoft.com/office/drawing/2014/main" val="3486364129"/>
                    </a:ext>
                  </a:extLst>
                </a:gridCol>
                <a:gridCol w="8547933">
                  <a:extLst>
                    <a:ext uri="{9D8B030D-6E8A-4147-A177-3AD203B41FA5}">
                      <a16:colId xmlns:a16="http://schemas.microsoft.com/office/drawing/2014/main" val="1077344348"/>
                    </a:ext>
                  </a:extLst>
                </a:gridCol>
              </a:tblGrid>
              <a:tr h="353094">
                <a:tc>
                  <a:txBody>
                    <a:bodyPr/>
                    <a:lstStyle/>
                    <a:p>
                      <a:r>
                        <a:rPr lang="en-GB" sz="1600" dirty="0">
                          <a:latin typeface="Roboto" panose="02000000000000000000"/>
                        </a:rPr>
                        <a:t>Module</a:t>
                      </a:r>
                      <a:endParaRPr lang="en-US" sz="1600" dirty="0">
                        <a:latin typeface="Roboto" panose="02000000000000000000"/>
                      </a:endParaRPr>
                    </a:p>
                  </a:txBody>
                  <a:tcPr/>
                </a:tc>
                <a:tc>
                  <a:txBody>
                    <a:bodyPr/>
                    <a:lstStyle/>
                    <a:p>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493364">
                <a:tc>
                  <a:txBody>
                    <a:bodyPr/>
                    <a:lstStyle/>
                    <a:p>
                      <a:r>
                        <a:rPr lang="en-US" sz="1200" kern="1200" dirty="0">
                          <a:solidFill>
                            <a:schemeClr val="dk1"/>
                          </a:solidFill>
                          <a:effectLst/>
                          <a:latin typeface="Roboto" panose="02000000000000000000"/>
                          <a:ea typeface="+mn-ea"/>
                          <a:cs typeface="+mn-cs"/>
                        </a:rPr>
                        <a:t>Register File</a:t>
                      </a:r>
                      <a:endParaRPr lang="en-US" sz="1200" dirty="0">
                        <a:latin typeface="Roboto" panose="02000000000000000000"/>
                      </a:endParaRPr>
                    </a:p>
                  </a:txBody>
                  <a:tcPr/>
                </a:tc>
                <a:tc>
                  <a:txBody>
                    <a:bodyPr/>
                    <a:lstStyle/>
                    <a:p>
                      <a:r>
                        <a:rPr lang="en-US" sz="1200" kern="1200" dirty="0">
                          <a:solidFill>
                            <a:schemeClr val="dk1"/>
                          </a:solidFill>
                          <a:effectLst/>
                          <a:latin typeface="Roboto" panose="02000000000000000000"/>
                          <a:ea typeface="+mn-ea"/>
                          <a:cs typeface="+mn-cs"/>
                        </a:rPr>
                        <a:t>Registers are temporary storage locations that hold data and addresses. </a:t>
                      </a:r>
                      <a:r>
                        <a:rPr lang="en-GB" sz="1200" b="0" i="0" kern="1200" dirty="0">
                          <a:solidFill>
                            <a:schemeClr val="dk1"/>
                          </a:solidFill>
                          <a:effectLst/>
                          <a:latin typeface="Roboto" panose="02000000000000000000"/>
                          <a:ea typeface="+mn-ea"/>
                          <a:cs typeface="+mn-cs"/>
                        </a:rPr>
                        <a:t>The width of the rocket-Chip file register is </a:t>
                      </a:r>
                    </a:p>
                    <a:p>
                      <a:r>
                        <a:rPr lang="en-GB" sz="1200" b="0" i="0" kern="1200" dirty="0">
                          <a:solidFill>
                            <a:schemeClr val="dk1"/>
                          </a:solidFill>
                          <a:effectLst/>
                          <a:latin typeface="Roboto" panose="02000000000000000000"/>
                          <a:ea typeface="+mn-ea"/>
                          <a:cs typeface="+mn-cs"/>
                        </a:rPr>
                        <a:t>fixed by the xlen variable between [31:0] / [63:0].</a:t>
                      </a:r>
                    </a:p>
                  </a:txBody>
                  <a:tcPr/>
                </a:tc>
                <a:extLst>
                  <a:ext uri="{0D108BD9-81ED-4DB2-BD59-A6C34878D82A}">
                    <a16:rowId xmlns:a16="http://schemas.microsoft.com/office/drawing/2014/main" val="156372576"/>
                  </a:ext>
                </a:extLst>
              </a:tr>
              <a:tr h="493364">
                <a:tc>
                  <a:txBody>
                    <a:bodyPr/>
                    <a:lstStyle/>
                    <a:p>
                      <a:r>
                        <a:rPr lang="en-US" sz="1200" kern="1200" dirty="0">
                          <a:solidFill>
                            <a:schemeClr val="dk1"/>
                          </a:solidFill>
                          <a:effectLst/>
                          <a:latin typeface="Roboto" panose="02000000000000000000"/>
                          <a:ea typeface="+mn-ea"/>
                          <a:cs typeface="+mn-cs"/>
                        </a:rPr>
                        <a:t>Instruction buffer</a:t>
                      </a:r>
                      <a:endParaRPr lang="en-US" sz="1200" dirty="0">
                        <a:latin typeface="Roboto" panose="02000000000000000000"/>
                      </a:endParaRPr>
                    </a:p>
                  </a:txBody>
                  <a:tcPr/>
                </a:tc>
                <a:tc>
                  <a:txBody>
                    <a:bodyPr/>
                    <a:lstStyle/>
                    <a:p>
                      <a:r>
                        <a:rPr lang="en-US" sz="1200" kern="1200" dirty="0" err="1">
                          <a:solidFill>
                            <a:schemeClr val="dk1"/>
                          </a:solidFill>
                          <a:effectLst/>
                          <a:latin typeface="Roboto" panose="02000000000000000000"/>
                          <a:ea typeface="+mn-ea"/>
                          <a:cs typeface="+mn-cs"/>
                        </a:rPr>
                        <a:t>Ibuffer</a:t>
                      </a:r>
                      <a:r>
                        <a:rPr lang="en-US" sz="1200" kern="1200" dirty="0">
                          <a:solidFill>
                            <a:schemeClr val="dk1"/>
                          </a:solidFill>
                          <a:effectLst/>
                          <a:latin typeface="Roboto" panose="02000000000000000000"/>
                          <a:ea typeface="+mn-ea"/>
                          <a:cs typeface="+mn-cs"/>
                        </a:rPr>
                        <a:t> is a temporary register where the opcode of the currently fetched instruction from instruction memory is stored. </a:t>
                      </a:r>
                      <a:r>
                        <a:rPr lang="en-GB" sz="1200" b="0" i="0" kern="1200" dirty="0">
                          <a:solidFill>
                            <a:schemeClr val="dk1"/>
                          </a:solidFill>
                          <a:effectLst/>
                          <a:latin typeface="Roboto" panose="02000000000000000000"/>
                          <a:ea typeface="+mn-ea"/>
                          <a:cs typeface="+mn-cs"/>
                        </a:rPr>
                        <a:t>The RV32 / RV64 instruction opcode is [6:0] bits. The Ibuffer size is set for ISA 32 and 64.</a:t>
                      </a:r>
                    </a:p>
                  </a:txBody>
                  <a:tcPr/>
                </a:tc>
                <a:extLst>
                  <a:ext uri="{0D108BD9-81ED-4DB2-BD59-A6C34878D82A}">
                    <a16:rowId xmlns:a16="http://schemas.microsoft.com/office/drawing/2014/main" val="700870195"/>
                  </a:ext>
                </a:extLst>
              </a:tr>
              <a:tr h="493364">
                <a:tc>
                  <a:txBody>
                    <a:bodyPr/>
                    <a:lstStyle/>
                    <a:p>
                      <a:r>
                        <a:rPr lang="en-GB" sz="1200" dirty="0">
                          <a:latin typeface="Roboto" panose="02000000000000000000"/>
                        </a:rPr>
                        <a:t>RVC</a:t>
                      </a:r>
                      <a:endParaRPr lang="en-US" sz="1200" dirty="0">
                        <a:latin typeface="Roboto" panose="0200000000000000000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dk1"/>
                          </a:solidFill>
                          <a:effectLst/>
                          <a:latin typeface="Roboto" panose="02000000000000000000"/>
                          <a:ea typeface="+mn-ea"/>
                          <a:cs typeface="+mn-cs"/>
                        </a:rPr>
                        <a:t>This Module holds RISC-V Compressed (C-Extension) Instructions.</a:t>
                      </a:r>
                      <a:r>
                        <a:rPr lang="en-GB" sz="1200" b="0" i="0" kern="1200" dirty="0">
                          <a:solidFill>
                            <a:schemeClr val="dk1"/>
                          </a:solidFill>
                          <a:effectLst/>
                          <a:latin typeface="Roboto" panose="02000000000000000000"/>
                          <a:ea typeface="+mn-ea"/>
                          <a:cs typeface="+mn-cs"/>
                        </a:rPr>
                        <a:t> To use the RISC V Compressed instructions, </a:t>
                      </a:r>
                      <a:br>
                        <a:rPr lang="en-GB" sz="1200" b="0" i="0" kern="1200" dirty="0">
                          <a:solidFill>
                            <a:schemeClr val="dk1"/>
                          </a:solidFill>
                          <a:effectLst/>
                          <a:latin typeface="Roboto" panose="02000000000000000000"/>
                          <a:ea typeface="+mn-ea"/>
                          <a:cs typeface="+mn-cs"/>
                        </a:rPr>
                      </a:br>
                      <a:r>
                        <a:rPr lang="en-GB" sz="1200" b="0" i="0" kern="1200" dirty="0">
                          <a:solidFill>
                            <a:schemeClr val="dk1"/>
                          </a:solidFill>
                          <a:effectLst/>
                          <a:latin typeface="Roboto" panose="02000000000000000000"/>
                          <a:ea typeface="+mn-ea"/>
                          <a:cs typeface="+mn-cs"/>
                        </a:rPr>
                        <a:t>useCompressed [Bool], which is present in Rocket-Chip config file, should be true.</a:t>
                      </a:r>
                    </a:p>
                  </a:txBody>
                  <a:tcPr/>
                </a:tc>
                <a:extLst>
                  <a:ext uri="{0D108BD9-81ED-4DB2-BD59-A6C34878D82A}">
                    <a16:rowId xmlns:a16="http://schemas.microsoft.com/office/drawing/2014/main" val="4101102659"/>
                  </a:ext>
                </a:extLst>
              </a:tr>
              <a:tr h="493364">
                <a:tc>
                  <a:txBody>
                    <a:bodyPr/>
                    <a:lstStyle/>
                    <a:p>
                      <a:r>
                        <a:rPr lang="en-GB" sz="1200" dirty="0">
                          <a:latin typeface="Roboto" panose="02000000000000000000"/>
                        </a:rPr>
                        <a:t>Immediate Generation</a:t>
                      </a:r>
                      <a:endParaRPr lang="en-US" sz="1200" dirty="0">
                        <a:latin typeface="Roboto" panose="02000000000000000000"/>
                      </a:endParaRPr>
                    </a:p>
                  </a:txBody>
                  <a:tcPr/>
                </a:tc>
                <a:tc>
                  <a:txBody>
                    <a:bodyPr/>
                    <a:lstStyle/>
                    <a:p>
                      <a:r>
                        <a:rPr lang="en-GB" sz="1200" b="0" i="0" kern="1200" dirty="0">
                          <a:solidFill>
                            <a:schemeClr val="dk1"/>
                          </a:solidFill>
                          <a:effectLst/>
                          <a:latin typeface="Roboto" panose="02000000000000000000"/>
                          <a:ea typeface="+mn-ea"/>
                          <a:cs typeface="+mn-cs"/>
                        </a:rPr>
                        <a:t>Immediate generation module generates immediate for instructions of RISC V. This module is located in </a:t>
                      </a:r>
                      <a:r>
                        <a:rPr lang="en-GB" sz="1200" b="0" i="0" kern="1200" dirty="0" err="1">
                          <a:solidFill>
                            <a:schemeClr val="dk1"/>
                          </a:solidFill>
                          <a:effectLst/>
                          <a:latin typeface="Roboto" panose="02000000000000000000"/>
                          <a:ea typeface="+mn-ea"/>
                          <a:cs typeface="+mn-cs"/>
                        </a:rPr>
                        <a:t>RocketCore.scala</a:t>
                      </a:r>
                      <a:br>
                        <a:rPr lang="en-GB" sz="1200" b="0" i="0" kern="1200" dirty="0">
                          <a:solidFill>
                            <a:schemeClr val="dk1"/>
                          </a:solidFill>
                          <a:effectLst/>
                          <a:latin typeface="Roboto" panose="02000000000000000000"/>
                          <a:ea typeface="+mn-ea"/>
                          <a:cs typeface="+mn-cs"/>
                        </a:rPr>
                      </a:br>
                      <a:r>
                        <a:rPr lang="en-GB" sz="1200" b="0" i="0" kern="1200" dirty="0">
                          <a:solidFill>
                            <a:schemeClr val="dk1"/>
                          </a:solidFill>
                          <a:effectLst/>
                          <a:latin typeface="Roboto" panose="02000000000000000000"/>
                          <a:ea typeface="+mn-ea"/>
                          <a:cs typeface="+mn-cs"/>
                        </a:rPr>
                        <a:t> and returns immediate bits depending upon the size of ISA [31:0] / [63:0].</a:t>
                      </a:r>
                    </a:p>
                  </a:txBody>
                  <a:tcPr/>
                </a:tc>
                <a:extLst>
                  <a:ext uri="{0D108BD9-81ED-4DB2-BD59-A6C34878D82A}">
                    <a16:rowId xmlns:a16="http://schemas.microsoft.com/office/drawing/2014/main" val="3227764887"/>
                  </a:ext>
                </a:extLst>
              </a:tr>
              <a:tr h="493364">
                <a:tc>
                  <a:txBody>
                    <a:bodyPr/>
                    <a:lstStyle/>
                    <a:p>
                      <a:r>
                        <a:rPr lang="en-GB" sz="1200" dirty="0">
                          <a:latin typeface="Roboto" panose="02000000000000000000"/>
                        </a:rPr>
                        <a:t>Instruction Decode</a:t>
                      </a:r>
                      <a:endParaRPr lang="en-US" sz="1200" dirty="0">
                        <a:latin typeface="Roboto" panose="02000000000000000000"/>
                      </a:endParaRPr>
                    </a:p>
                  </a:txBody>
                  <a:tcPr/>
                </a:tc>
                <a:tc>
                  <a:txBody>
                    <a:bodyPr/>
                    <a:lstStyle/>
                    <a:p>
                      <a:r>
                        <a:rPr lang="en-GB" sz="1200" b="0" i="0" kern="1200" dirty="0">
                          <a:solidFill>
                            <a:schemeClr val="dk1"/>
                          </a:solidFill>
                          <a:effectLst/>
                          <a:latin typeface="Roboto" panose="02000000000000000000"/>
                          <a:ea typeface="+mn-ea"/>
                          <a:cs typeface="+mn-cs"/>
                        </a:rPr>
                        <a:t>This module decodes instructions for RISC V which come from Instruction Memory. Width of the instruction can be parameterizable depending upon the ISA width RISCV[31:0] / RISCV[63:0].</a:t>
                      </a:r>
                    </a:p>
                  </a:txBody>
                  <a:tcPr/>
                </a:tc>
                <a:extLst>
                  <a:ext uri="{0D108BD9-81ED-4DB2-BD59-A6C34878D82A}">
                    <a16:rowId xmlns:a16="http://schemas.microsoft.com/office/drawing/2014/main" val="2066059283"/>
                  </a:ext>
                </a:extLst>
              </a:tr>
              <a:tr h="696514">
                <a:tc>
                  <a:txBody>
                    <a:bodyPr/>
                    <a:lstStyle/>
                    <a:p>
                      <a:r>
                        <a:rPr lang="en-US" sz="1200" kern="1200" dirty="0">
                          <a:solidFill>
                            <a:schemeClr val="dk1"/>
                          </a:solidFill>
                          <a:effectLst/>
                          <a:latin typeface="Roboto" panose="02000000000000000000"/>
                          <a:ea typeface="+mn-ea"/>
                          <a:cs typeface="+mn-cs"/>
                        </a:rPr>
                        <a:t>Scoreboard</a:t>
                      </a:r>
                      <a:endParaRPr lang="en-US" sz="1200" dirty="0">
                        <a:latin typeface="Roboto" panose="0200000000000000000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Roboto" panose="02000000000000000000"/>
                          <a:ea typeface="+mn-ea"/>
                          <a:cs typeface="+mn-cs"/>
                        </a:rPr>
                        <a:t>Scoreboards are designed to control the flow of data between registers and multiple arithmetic units in the presence of conflicts caused by hardware resource limitations (structural hazards) and by dependencies between instructions (data hazards).Scoreboard module lies in RocketCore.scala.</a:t>
                      </a:r>
                    </a:p>
                  </a:txBody>
                  <a:tcPr/>
                </a:tc>
                <a:extLst>
                  <a:ext uri="{0D108BD9-81ED-4DB2-BD59-A6C34878D82A}">
                    <a16:rowId xmlns:a16="http://schemas.microsoft.com/office/drawing/2014/main" val="2369511597"/>
                  </a:ext>
                </a:extLst>
              </a:tr>
              <a:tr h="696514">
                <a:tc>
                  <a:txBody>
                    <a:bodyPr/>
                    <a:lstStyle/>
                    <a:p>
                      <a:r>
                        <a:rPr lang="en-US" sz="1200" kern="1200" dirty="0">
                          <a:solidFill>
                            <a:schemeClr val="dk1"/>
                          </a:solidFill>
                          <a:effectLst/>
                          <a:latin typeface="Roboto" panose="02000000000000000000"/>
                          <a:ea typeface="+mn-ea"/>
                          <a:cs typeface="+mn-cs"/>
                        </a:rPr>
                        <a:t>CSR</a:t>
                      </a:r>
                      <a:endParaRPr lang="en-US" sz="1200" dirty="0">
                        <a:latin typeface="Roboto" panose="02000000000000000000"/>
                      </a:endParaRPr>
                    </a:p>
                  </a:txBody>
                  <a:tcPr/>
                </a:tc>
                <a:tc>
                  <a:txBody>
                    <a:bodyPr/>
                    <a:lstStyle/>
                    <a:p>
                      <a:r>
                        <a:rPr lang="en-US" sz="1200" kern="1200" dirty="0">
                          <a:solidFill>
                            <a:schemeClr val="dk1"/>
                          </a:solidFill>
                          <a:effectLst/>
                          <a:latin typeface="Roboto" panose="02000000000000000000"/>
                          <a:ea typeface="+mn-ea"/>
                          <a:cs typeface="+mn-cs"/>
                        </a:rPr>
                        <a:t>Control and Status Register (CSR) is a register in many central processing units that are used as storage devices for</a:t>
                      </a:r>
                      <a:br>
                        <a:rPr lang="en-US" sz="1200" kern="1200" dirty="0">
                          <a:solidFill>
                            <a:schemeClr val="dk1"/>
                          </a:solidFill>
                          <a:effectLst/>
                          <a:latin typeface="Roboto" panose="02000000000000000000"/>
                          <a:ea typeface="+mn-ea"/>
                          <a:cs typeface="+mn-cs"/>
                        </a:rPr>
                      </a:br>
                      <a:r>
                        <a:rPr lang="en-US" sz="1200" kern="1200" dirty="0">
                          <a:solidFill>
                            <a:schemeClr val="dk1"/>
                          </a:solidFill>
                          <a:effectLst/>
                          <a:latin typeface="Roboto" panose="02000000000000000000"/>
                          <a:ea typeface="+mn-ea"/>
                          <a:cs typeface="+mn-cs"/>
                        </a:rPr>
                        <a:t>information about instructions received from machines.</a:t>
                      </a:r>
                      <a:r>
                        <a:rPr lang="en-GB" sz="1200" b="0" i="0" kern="1200" dirty="0">
                          <a:solidFill>
                            <a:schemeClr val="dk1"/>
                          </a:solidFill>
                          <a:effectLst/>
                          <a:latin typeface="Roboto" panose="02000000000000000000"/>
                          <a:ea typeface="+mn-ea"/>
                          <a:cs typeface="+mn-cs"/>
                        </a:rPr>
                        <a:t>The width of the CSRs is parameterizable between [31:0]</a:t>
                      </a:r>
                      <a:br>
                        <a:rPr lang="en-GB" sz="1200" b="0" i="0" kern="1200" dirty="0">
                          <a:solidFill>
                            <a:schemeClr val="dk1"/>
                          </a:solidFill>
                          <a:effectLst/>
                          <a:latin typeface="Roboto" panose="02000000000000000000"/>
                          <a:ea typeface="+mn-ea"/>
                          <a:cs typeface="+mn-cs"/>
                        </a:rPr>
                      </a:br>
                      <a:r>
                        <a:rPr lang="en-GB" sz="1200" b="0" i="0" kern="1200" dirty="0">
                          <a:solidFill>
                            <a:schemeClr val="dk1"/>
                          </a:solidFill>
                          <a:effectLst/>
                          <a:latin typeface="Roboto" panose="02000000000000000000"/>
                          <a:ea typeface="+mn-ea"/>
                          <a:cs typeface="+mn-cs"/>
                        </a:rPr>
                        <a:t> / [63:0] depending on the ISA width.</a:t>
                      </a:r>
                      <a:endParaRPr lang="en-US" sz="1200" kern="1200" dirty="0">
                        <a:solidFill>
                          <a:schemeClr val="dk1"/>
                        </a:solidFill>
                        <a:effectLst/>
                        <a:latin typeface="Roboto" panose="02000000000000000000"/>
                        <a:ea typeface="+mn-ea"/>
                        <a:cs typeface="+mn-cs"/>
                      </a:endParaRPr>
                    </a:p>
                  </a:txBody>
                  <a:tcPr/>
                </a:tc>
                <a:extLst>
                  <a:ext uri="{0D108BD9-81ED-4DB2-BD59-A6C34878D82A}">
                    <a16:rowId xmlns:a16="http://schemas.microsoft.com/office/drawing/2014/main" val="2094550172"/>
                  </a:ext>
                </a:extLst>
              </a:tr>
              <a:tr h="493364">
                <a:tc>
                  <a:txBody>
                    <a:bodyPr/>
                    <a:lstStyle/>
                    <a:p>
                      <a:r>
                        <a:rPr lang="en-US" sz="1200" kern="1200" dirty="0">
                          <a:solidFill>
                            <a:schemeClr val="dk1"/>
                          </a:solidFill>
                          <a:effectLst/>
                          <a:latin typeface="Roboto" panose="02000000000000000000"/>
                          <a:ea typeface="+mn-ea"/>
                          <a:cs typeface="+mn-cs"/>
                        </a:rPr>
                        <a:t>Breakpoint</a:t>
                      </a:r>
                      <a:endParaRPr lang="en-US" sz="1200" dirty="0">
                        <a:latin typeface="Roboto" panose="02000000000000000000"/>
                      </a:endParaRPr>
                    </a:p>
                  </a:txBody>
                  <a:tcPr/>
                </a:tc>
                <a:tc>
                  <a:txBody>
                    <a:bodyPr/>
                    <a:lstStyle/>
                    <a:p>
                      <a:r>
                        <a:rPr lang="en-US" sz="1200" kern="1200" dirty="0">
                          <a:solidFill>
                            <a:schemeClr val="dk1"/>
                          </a:solidFill>
                          <a:effectLst/>
                          <a:latin typeface="Roboto" panose="02000000000000000000"/>
                          <a:ea typeface="+mn-ea"/>
                          <a:cs typeface="+mn-cs"/>
                        </a:rPr>
                        <a:t>A breakpoint is a location in executable code at which the operating system stops execution and breaks into </a:t>
                      </a:r>
                    </a:p>
                    <a:p>
                      <a:r>
                        <a:rPr lang="en-US" sz="1200" kern="1200" dirty="0">
                          <a:solidFill>
                            <a:schemeClr val="dk1"/>
                          </a:solidFill>
                          <a:effectLst/>
                          <a:latin typeface="Roboto" panose="02000000000000000000"/>
                          <a:ea typeface="+mn-ea"/>
                          <a:cs typeface="+mn-cs"/>
                        </a:rPr>
                        <a:t>the debugger. This allows you to analyze the target and issue debugger commands.</a:t>
                      </a:r>
                    </a:p>
                  </a:txBody>
                  <a:tcPr/>
                </a:tc>
                <a:extLst>
                  <a:ext uri="{0D108BD9-81ED-4DB2-BD59-A6C34878D82A}">
                    <a16:rowId xmlns:a16="http://schemas.microsoft.com/office/drawing/2014/main" val="1511707223"/>
                  </a:ext>
                </a:extLst>
              </a:tr>
            </a:tbl>
          </a:graphicData>
        </a:graphic>
      </p:graphicFrame>
      <p:sp>
        <p:nvSpPr>
          <p:cNvPr id="7" name="Title 1">
            <a:extLst>
              <a:ext uri="{FF2B5EF4-FFF2-40B4-BE49-F238E27FC236}">
                <a16:creationId xmlns:a16="http://schemas.microsoft.com/office/drawing/2014/main" id="{2296DF72-7961-4976-91F8-2AFFB654566C}"/>
              </a:ext>
            </a:extLst>
          </p:cNvPr>
          <p:cNvSpPr txBox="1">
            <a:spLocks/>
          </p:cNvSpPr>
          <p:nvPr/>
        </p:nvSpPr>
        <p:spPr>
          <a:xfrm>
            <a:off x="492665" y="779295"/>
            <a:ext cx="5603336" cy="452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Decode Modules Description</a:t>
            </a:r>
            <a:endParaRPr lang="en-US" sz="1800" b="0" dirty="0"/>
          </a:p>
        </p:txBody>
      </p:sp>
      <p:pic>
        <p:nvPicPr>
          <p:cNvPr id="9" name="Picture 8">
            <a:extLst>
              <a:ext uri="{FF2B5EF4-FFF2-40B4-BE49-F238E27FC236}">
                <a16:creationId xmlns:a16="http://schemas.microsoft.com/office/drawing/2014/main" id="{72637571-22BA-4B23-9603-3928DF53A91E}"/>
              </a:ext>
            </a:extLst>
          </p:cNvPr>
          <p:cNvPicPr>
            <a:picLocks noChangeAspect="1"/>
          </p:cNvPicPr>
          <p:nvPr/>
        </p:nvPicPr>
        <p:blipFill>
          <a:blip r:embed="rId2"/>
          <a:srcRect/>
          <a:stretch/>
        </p:blipFill>
        <p:spPr>
          <a:xfrm>
            <a:off x="10440154" y="5625716"/>
            <a:ext cx="1975007" cy="754486"/>
          </a:xfrm>
          <a:prstGeom prst="rect">
            <a:avLst/>
          </a:prstGeom>
        </p:spPr>
      </p:pic>
    </p:spTree>
    <p:extLst>
      <p:ext uri="{BB962C8B-B14F-4D97-AF65-F5344CB8AC3E}">
        <p14:creationId xmlns:p14="http://schemas.microsoft.com/office/powerpoint/2010/main" val="415282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11CD57C-7B16-490B-8795-CDE99361E33D}"/>
              </a:ext>
            </a:extLst>
          </p:cNvPr>
          <p:cNvSpPr/>
          <p:nvPr/>
        </p:nvSpPr>
        <p:spPr>
          <a:xfrm>
            <a:off x="8075691" y="0"/>
            <a:ext cx="4116309" cy="15119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4">
            <a:extLst>
              <a:ext uri="{FF2B5EF4-FFF2-40B4-BE49-F238E27FC236}">
                <a16:creationId xmlns:a16="http://schemas.microsoft.com/office/drawing/2014/main" id="{42B26F45-01EA-45CD-948D-E000F9022021}"/>
              </a:ext>
            </a:extLst>
          </p:cNvPr>
          <p:cNvGraphicFramePr>
            <a:graphicFrameLocks/>
          </p:cNvGraphicFramePr>
          <p:nvPr>
            <p:extLst>
              <p:ext uri="{D42A27DB-BD31-4B8C-83A1-F6EECF244321}">
                <p14:modId xmlns:p14="http://schemas.microsoft.com/office/powerpoint/2010/main" val="3694313196"/>
              </p:ext>
            </p:extLst>
          </p:nvPr>
        </p:nvGraphicFramePr>
        <p:xfrm>
          <a:off x="154738" y="1943462"/>
          <a:ext cx="11466992" cy="4227525"/>
        </p:xfrm>
        <a:graphic>
          <a:graphicData uri="http://schemas.openxmlformats.org/drawingml/2006/table">
            <a:tbl>
              <a:tblPr firstRow="1" bandRow="1">
                <a:tableStyleId>{5C22544A-7EE6-4342-B048-85BDC9FD1C3A}</a:tableStyleId>
              </a:tblPr>
              <a:tblGrid>
                <a:gridCol w="1219460">
                  <a:extLst>
                    <a:ext uri="{9D8B030D-6E8A-4147-A177-3AD203B41FA5}">
                      <a16:colId xmlns:a16="http://schemas.microsoft.com/office/drawing/2014/main" val="3486364129"/>
                    </a:ext>
                  </a:extLst>
                </a:gridCol>
                <a:gridCol w="10247532">
                  <a:extLst>
                    <a:ext uri="{9D8B030D-6E8A-4147-A177-3AD203B41FA5}">
                      <a16:colId xmlns:a16="http://schemas.microsoft.com/office/drawing/2014/main" val="1077344348"/>
                    </a:ext>
                  </a:extLst>
                </a:gridCol>
              </a:tblGrid>
              <a:tr h="325023">
                <a:tc>
                  <a:txBody>
                    <a:bodyPr/>
                    <a:lstStyle/>
                    <a:p>
                      <a:r>
                        <a:rPr lang="en-GB" sz="1600" dirty="0">
                          <a:latin typeface="Roboto" panose="02000000000000000000"/>
                        </a:rPr>
                        <a:t>Module</a:t>
                      </a:r>
                      <a:endParaRPr lang="en-US" sz="1600" dirty="0">
                        <a:latin typeface="Roboto" panose="02000000000000000000"/>
                      </a:endParaRPr>
                    </a:p>
                  </a:txBody>
                  <a:tcPr/>
                </a:tc>
                <a:tc>
                  <a:txBody>
                    <a:bodyPr/>
                    <a:lstStyle/>
                    <a:p>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325023">
                <a:tc>
                  <a:txBody>
                    <a:bodyPr/>
                    <a:lstStyle/>
                    <a:p>
                      <a:r>
                        <a:rPr lang="en-GB" sz="1200" dirty="0">
                          <a:latin typeface="Roboto" panose="02000000000000000000"/>
                        </a:rPr>
                        <a:t>Memory</a:t>
                      </a:r>
                      <a:endParaRPr lang="en-US" sz="1200" dirty="0">
                        <a:latin typeface="Roboto" panose="02000000000000000000"/>
                      </a:endParaRPr>
                    </a:p>
                  </a:txBody>
                  <a:tcPr/>
                </a:tc>
                <a:tc>
                  <a:txBody>
                    <a:bodyPr/>
                    <a:lstStyle/>
                    <a:p>
                      <a:r>
                        <a:rPr lang="en-GB" sz="1200" dirty="0">
                          <a:latin typeface="Roboto" panose="02000000000000000000"/>
                        </a:rPr>
                        <a:t>This module is for accessing data from Rocket-Core memory with the use of load instructions</a:t>
                      </a:r>
                      <a:endParaRPr lang="en-US" sz="1200" dirty="0">
                        <a:latin typeface="Roboto" panose="02000000000000000000"/>
                      </a:endParaRPr>
                    </a:p>
                  </a:txBody>
                  <a:tcPr/>
                </a:tc>
                <a:extLst>
                  <a:ext uri="{0D108BD9-81ED-4DB2-BD59-A6C34878D82A}">
                    <a16:rowId xmlns:a16="http://schemas.microsoft.com/office/drawing/2014/main" val="3448905663"/>
                  </a:ext>
                </a:extLst>
              </a:tr>
              <a:tr h="454142">
                <a:tc>
                  <a:txBody>
                    <a:bodyPr/>
                    <a:lstStyle/>
                    <a:p>
                      <a:r>
                        <a:rPr lang="en-GB" sz="1200" dirty="0" err="1">
                          <a:latin typeface="Roboto" panose="02000000000000000000"/>
                        </a:rPr>
                        <a:t>HellaCache</a:t>
                      </a:r>
                      <a:endParaRPr lang="en-US" sz="1200" dirty="0">
                        <a:latin typeface="Roboto" panose="02000000000000000000"/>
                      </a:endParaRPr>
                    </a:p>
                  </a:txBody>
                  <a:tcPr/>
                </a:tc>
                <a:tc>
                  <a:txBody>
                    <a:bodyPr/>
                    <a:lstStyle/>
                    <a:p>
                      <a:r>
                        <a:rPr lang="en-GB" sz="1200" b="0" dirty="0" err="1">
                          <a:latin typeface="Roboto" panose="02000000000000000000"/>
                        </a:rPr>
                        <a:t>HellaCache</a:t>
                      </a:r>
                      <a:r>
                        <a:rPr lang="en-GB" sz="1200" b="0" dirty="0">
                          <a:latin typeface="Roboto" panose="02000000000000000000"/>
                        </a:rPr>
                        <a:t> is the acronym of Level 1 Data cache.</a:t>
                      </a:r>
                      <a:r>
                        <a:rPr lang="en-GB" sz="1200" b="0" i="0" kern="1200" dirty="0">
                          <a:solidFill>
                            <a:schemeClr val="dk1"/>
                          </a:solidFill>
                          <a:effectLst/>
                          <a:latin typeface="Roboto" panose="02000000000000000000"/>
                          <a:ea typeface="+mn-ea"/>
                          <a:cs typeface="+mn-cs"/>
                        </a:rPr>
                        <a:t> L1 Dcache directly built into the microprocessor, which is used for storing the microprocessor's recently accessed information, thus it is also called the primary cache. The size of the cache depends upon the width of the ISA.</a:t>
                      </a:r>
                      <a:endParaRPr lang="en-US" sz="1200" b="0" dirty="0">
                        <a:latin typeface="Roboto" panose="02000000000000000000"/>
                      </a:endParaRPr>
                    </a:p>
                  </a:txBody>
                  <a:tcPr/>
                </a:tc>
                <a:extLst>
                  <a:ext uri="{0D108BD9-81ED-4DB2-BD59-A6C34878D82A}">
                    <a16:rowId xmlns:a16="http://schemas.microsoft.com/office/drawing/2014/main" val="3169893010"/>
                  </a:ext>
                </a:extLst>
              </a:tr>
              <a:tr h="326308">
                <a:tc>
                  <a:txBody>
                    <a:bodyPr/>
                    <a:lstStyle/>
                    <a:p>
                      <a:r>
                        <a:rPr lang="en-GB" sz="1200" dirty="0" err="1">
                          <a:latin typeface="Roboto" panose="02000000000000000000"/>
                        </a:rPr>
                        <a:t>HellaCache</a:t>
                      </a:r>
                      <a:r>
                        <a:rPr lang="en-GB" sz="1200" dirty="0">
                          <a:latin typeface="Roboto" panose="02000000000000000000"/>
                        </a:rPr>
                        <a:t> Arbiter</a:t>
                      </a:r>
                      <a:endParaRPr lang="en-US" sz="1200" dirty="0">
                        <a:latin typeface="Roboto" panose="02000000000000000000"/>
                      </a:endParaRPr>
                    </a:p>
                  </a:txBody>
                  <a:tcPr/>
                </a:tc>
                <a:tc>
                  <a:txBody>
                    <a:bodyPr/>
                    <a:lstStyle/>
                    <a:p>
                      <a:r>
                        <a:rPr lang="en-GB" sz="1200" dirty="0">
                          <a:latin typeface="Roboto" panose="02000000000000000000"/>
                        </a:rPr>
                        <a:t>This module is for accessing L1 Dcache (</a:t>
                      </a:r>
                      <a:r>
                        <a:rPr lang="en-GB" sz="1200" dirty="0" err="1">
                          <a:latin typeface="Roboto" panose="02000000000000000000"/>
                        </a:rPr>
                        <a:t>HellaCache</a:t>
                      </a:r>
                      <a:r>
                        <a:rPr lang="en-GB" sz="1200" dirty="0">
                          <a:latin typeface="Roboto" panose="02000000000000000000"/>
                        </a:rPr>
                        <a:t>), by means of requests generated from other modules for read and write operations.</a:t>
                      </a:r>
                      <a:endParaRPr lang="en-US" sz="1200" dirty="0">
                        <a:latin typeface="Roboto" panose="02000000000000000000"/>
                      </a:endParaRPr>
                    </a:p>
                  </a:txBody>
                  <a:tcPr/>
                </a:tc>
                <a:extLst>
                  <a:ext uri="{0D108BD9-81ED-4DB2-BD59-A6C34878D82A}">
                    <a16:rowId xmlns:a16="http://schemas.microsoft.com/office/drawing/2014/main" val="3619359248"/>
                  </a:ext>
                </a:extLst>
              </a:tr>
              <a:tr h="454142">
                <a:tc>
                  <a:txBody>
                    <a:bodyPr/>
                    <a:lstStyle/>
                    <a:p>
                      <a:r>
                        <a:rPr lang="en-US" sz="1200" kern="1200" dirty="0">
                          <a:solidFill>
                            <a:schemeClr val="dk1"/>
                          </a:solidFill>
                          <a:effectLst/>
                          <a:latin typeface="Roboto" panose="02000000000000000000"/>
                          <a:ea typeface="+mn-ea"/>
                          <a:cs typeface="+mn-cs"/>
                        </a:rPr>
                        <a:t>PMP</a:t>
                      </a:r>
                      <a:endParaRPr lang="en-US" sz="1200" dirty="0">
                        <a:latin typeface="Roboto" panose="02000000000000000000"/>
                      </a:endParaRPr>
                    </a:p>
                  </a:txBody>
                  <a:tcPr/>
                </a:tc>
                <a:tc>
                  <a:txBody>
                    <a:bodyPr/>
                    <a:lstStyle/>
                    <a:p>
                      <a:r>
                        <a:rPr lang="en-GB" sz="1200" b="0" i="0" kern="1200" dirty="0">
                          <a:solidFill>
                            <a:schemeClr val="dk1"/>
                          </a:solidFill>
                          <a:effectLst/>
                          <a:latin typeface="Roboto" panose="02000000000000000000"/>
                          <a:ea typeface="+mn-ea"/>
                          <a:cs typeface="+mn-cs"/>
                        </a:rPr>
                        <a:t>Physical Memory Protection (PMP) is a part of the RISC-V Privileged Architecture Specification which describes the interface for a standard RISC-V memory protection unit. The PMP defines a finite number of PMP regions which can be individually configured to enforce access permissions to a range of addresses in memory</a:t>
                      </a:r>
                    </a:p>
                  </a:txBody>
                  <a:tcPr/>
                </a:tc>
                <a:extLst>
                  <a:ext uri="{0D108BD9-81ED-4DB2-BD59-A6C34878D82A}">
                    <a16:rowId xmlns:a16="http://schemas.microsoft.com/office/drawing/2014/main" val="2323857447"/>
                  </a:ext>
                </a:extLst>
              </a:tr>
              <a:tr h="641142">
                <a:tc>
                  <a:txBody>
                    <a:bodyPr/>
                    <a:lstStyle/>
                    <a:p>
                      <a:r>
                        <a:rPr lang="en-GB" sz="1200" dirty="0">
                          <a:latin typeface="Roboto" panose="02000000000000000000"/>
                        </a:rPr>
                        <a:t>AMO-ALU</a:t>
                      </a:r>
                      <a:endParaRPr lang="en-US" sz="1200" dirty="0">
                        <a:latin typeface="Roboto" panose="02000000000000000000"/>
                      </a:endParaRPr>
                    </a:p>
                  </a:txBody>
                  <a:tcPr/>
                </a:tc>
                <a:tc>
                  <a:txBody>
                    <a:bodyPr/>
                    <a:lstStyle/>
                    <a:p>
                      <a:r>
                        <a:rPr lang="en-GB" sz="1200" b="0" i="0" kern="1200" dirty="0">
                          <a:solidFill>
                            <a:schemeClr val="dk1"/>
                          </a:solidFill>
                          <a:effectLst/>
                          <a:latin typeface="Roboto" panose="02000000000000000000"/>
                          <a:ea typeface="+mn-ea"/>
                          <a:cs typeface="+mn-cs"/>
                        </a:rPr>
                        <a:t>This module is used to perform the A Extension RISCV operations. To use the Rocket-Core Atomic ALU module, useAtmoics [Bool],which is in the rocket-Chip config file, should be true.</a:t>
                      </a:r>
                    </a:p>
                  </a:txBody>
                  <a:tcPr/>
                </a:tc>
                <a:extLst>
                  <a:ext uri="{0D108BD9-81ED-4DB2-BD59-A6C34878D82A}">
                    <a16:rowId xmlns:a16="http://schemas.microsoft.com/office/drawing/2014/main" val="3539421274"/>
                  </a:ext>
                </a:extLst>
              </a:tr>
              <a:tr h="325023">
                <a:tc>
                  <a:txBody>
                    <a:bodyPr/>
                    <a:lstStyle/>
                    <a:p>
                      <a:r>
                        <a:rPr lang="en-GB" sz="1200" dirty="0">
                          <a:latin typeface="Roboto" panose="02000000000000000000"/>
                        </a:rPr>
                        <a:t>Dcache</a:t>
                      </a:r>
                      <a:endParaRPr lang="en-US" sz="1200" dirty="0">
                        <a:latin typeface="Roboto" panose="02000000000000000000"/>
                      </a:endParaRPr>
                    </a:p>
                  </a:txBody>
                  <a:tcPr/>
                </a:tc>
                <a:tc>
                  <a:txBody>
                    <a:bodyPr/>
                    <a:lstStyle/>
                    <a:p>
                      <a:r>
                        <a:rPr lang="en-GB" sz="1200" b="0" kern="1200" dirty="0">
                          <a:solidFill>
                            <a:schemeClr val="tx1"/>
                          </a:solidFill>
                          <a:effectLst/>
                          <a:latin typeface="Roboto" panose="02000000000000000000"/>
                          <a:ea typeface="+mn-ea"/>
                          <a:cs typeface="+mn-cs"/>
                        </a:rPr>
                        <a:t>This Module is used to hold the data for temporary period of time.</a:t>
                      </a:r>
                      <a:r>
                        <a:rPr lang="en-US" sz="1200" b="0" kern="1200" dirty="0">
                          <a:solidFill>
                            <a:schemeClr val="tx1"/>
                          </a:solidFill>
                          <a:effectLst/>
                          <a:latin typeface="Roboto" panose="02000000000000000000"/>
                          <a:ea typeface="+mn-ea"/>
                          <a:cs typeface="+mn-cs"/>
                        </a:rPr>
                        <a:t>Size of the Dcache sets, ways and block can be configured from the config.scala file in subsystem directory of Scala files.</a:t>
                      </a:r>
                      <a:r>
                        <a:rPr lang="en-US" sz="1200" b="0" dirty="0">
                          <a:solidFill>
                            <a:schemeClr val="tx1"/>
                          </a:solidFill>
                          <a:latin typeface="Roboto" panose="02000000000000000000"/>
                        </a:rPr>
                        <a:t> </a:t>
                      </a:r>
                      <a:r>
                        <a:rPr lang="en-US" sz="1200" b="1" dirty="0">
                          <a:solidFill>
                            <a:schemeClr val="tx1"/>
                          </a:solidFill>
                          <a:latin typeface="Roboto" panose="02000000000000000000"/>
                        </a:rPr>
                        <a:t>Size of </a:t>
                      </a:r>
                      <a:r>
                        <a:rPr lang="en-US" sz="1200" b="1" dirty="0" err="1">
                          <a:solidFill>
                            <a:schemeClr val="tx1"/>
                          </a:solidFill>
                          <a:latin typeface="Roboto" panose="02000000000000000000"/>
                        </a:rPr>
                        <a:t>DCache</a:t>
                      </a:r>
                      <a:r>
                        <a:rPr lang="en-US" sz="1200" b="1" dirty="0">
                          <a:solidFill>
                            <a:schemeClr val="tx1"/>
                          </a:solidFill>
                          <a:latin typeface="Roboto" panose="02000000000000000000"/>
                        </a:rPr>
                        <a:t> is calculated by: </a:t>
                      </a:r>
                      <a:r>
                        <a:rPr lang="en-US" sz="1200" b="1" dirty="0" err="1">
                          <a:solidFill>
                            <a:schemeClr val="tx1"/>
                          </a:solidFill>
                          <a:latin typeface="Roboto" panose="02000000000000000000"/>
                        </a:rPr>
                        <a:t>nWays</a:t>
                      </a:r>
                      <a:r>
                        <a:rPr lang="en-US" sz="1200" b="1" dirty="0">
                          <a:solidFill>
                            <a:schemeClr val="tx1"/>
                          </a:solidFill>
                          <a:latin typeface="Roboto" panose="02000000000000000000"/>
                        </a:rPr>
                        <a:t> x </a:t>
                      </a:r>
                      <a:r>
                        <a:rPr lang="en-US" sz="1200" b="1" dirty="0" err="1">
                          <a:solidFill>
                            <a:schemeClr val="tx1"/>
                          </a:solidFill>
                          <a:latin typeface="Roboto" panose="02000000000000000000"/>
                        </a:rPr>
                        <a:t>nSets</a:t>
                      </a:r>
                      <a:r>
                        <a:rPr lang="en-US" sz="1200" b="1" dirty="0">
                          <a:solidFill>
                            <a:schemeClr val="tx1"/>
                          </a:solidFill>
                          <a:latin typeface="Roboto" panose="02000000000000000000"/>
                        </a:rPr>
                        <a:t> x </a:t>
                      </a:r>
                      <a:r>
                        <a:rPr lang="en-US" sz="1200" b="1" dirty="0" err="1">
                          <a:solidFill>
                            <a:schemeClr val="tx1"/>
                          </a:solidFill>
                          <a:latin typeface="Roboto" panose="02000000000000000000"/>
                        </a:rPr>
                        <a:t>blockBytes</a:t>
                      </a:r>
                      <a:r>
                        <a:rPr lang="en-US" sz="1200" b="1" dirty="0">
                          <a:solidFill>
                            <a:schemeClr val="tx1"/>
                          </a:solidFill>
                          <a:latin typeface="Roboto" panose="02000000000000000000"/>
                        </a:rPr>
                        <a:t>.</a:t>
                      </a:r>
                      <a:endParaRPr lang="en-US" sz="1200" b="1" kern="1200" dirty="0">
                        <a:solidFill>
                          <a:schemeClr val="tx1"/>
                        </a:solidFill>
                        <a:effectLst/>
                        <a:latin typeface="Roboto" panose="02000000000000000000"/>
                        <a:ea typeface="+mn-ea"/>
                        <a:cs typeface="+mn-cs"/>
                      </a:endParaRPr>
                    </a:p>
                  </a:txBody>
                  <a:tcPr/>
                </a:tc>
                <a:extLst>
                  <a:ext uri="{0D108BD9-81ED-4DB2-BD59-A6C34878D82A}">
                    <a16:rowId xmlns:a16="http://schemas.microsoft.com/office/drawing/2014/main" val="4121254401"/>
                  </a:ext>
                </a:extLst>
              </a:tr>
              <a:tr h="454142">
                <a:tc>
                  <a:txBody>
                    <a:bodyPr/>
                    <a:lstStyle/>
                    <a:p>
                      <a:r>
                        <a:rPr lang="en-GB" sz="1200" dirty="0">
                          <a:latin typeface="Roboto" panose="02000000000000000000"/>
                        </a:rPr>
                        <a:t>Scratchpad</a:t>
                      </a:r>
                      <a:endParaRPr lang="en-US" sz="1200" dirty="0">
                        <a:latin typeface="Roboto" panose="02000000000000000000"/>
                      </a:endParaRPr>
                    </a:p>
                  </a:txBody>
                  <a:tcPr/>
                </a:tc>
                <a:tc>
                  <a:txBody>
                    <a:bodyPr/>
                    <a:lstStyle/>
                    <a:p>
                      <a:r>
                        <a:rPr lang="en-US" sz="1200" kern="1200" dirty="0">
                          <a:solidFill>
                            <a:schemeClr val="dk1"/>
                          </a:solidFill>
                          <a:effectLst/>
                          <a:latin typeface="Roboto" panose="02000000000000000000"/>
                          <a:ea typeface="+mn-ea"/>
                          <a:cs typeface="+mn-cs"/>
                        </a:rPr>
                        <a:t>(SPRAM) is a high-speed internal memory directly connected to the CPU core and used for temporary storage to hold very small items of data for rapid retrieval. To add the scratchpad in our SoC we need to call the scratchpad class in our config file which lies in system directory of Scala.</a:t>
                      </a:r>
                    </a:p>
                  </a:txBody>
                  <a:tcPr/>
                </a:tc>
                <a:extLst>
                  <a:ext uri="{0D108BD9-81ED-4DB2-BD59-A6C34878D82A}">
                    <a16:rowId xmlns:a16="http://schemas.microsoft.com/office/drawing/2014/main" val="2169827342"/>
                  </a:ext>
                </a:extLst>
              </a:tr>
              <a:tr h="325023">
                <a:tc>
                  <a:txBody>
                    <a:bodyPr/>
                    <a:lstStyle/>
                    <a:p>
                      <a:r>
                        <a:rPr lang="en-GB" sz="1200" dirty="0">
                          <a:latin typeface="Roboto" panose="02000000000000000000"/>
                        </a:rPr>
                        <a:t>WB</a:t>
                      </a:r>
                      <a:endParaRPr lang="en-US" sz="1200" dirty="0">
                        <a:latin typeface="Roboto" panose="02000000000000000000"/>
                      </a:endParaRPr>
                    </a:p>
                  </a:txBody>
                  <a:tcPr/>
                </a:tc>
                <a:tc>
                  <a:txBody>
                    <a:bodyPr/>
                    <a:lstStyle/>
                    <a:p>
                      <a:r>
                        <a:rPr lang="en-GB" sz="1200" dirty="0">
                          <a:latin typeface="Roboto" panose="02000000000000000000"/>
                        </a:rPr>
                        <a:t>This module performs the Write back operation in the Rocket-Core. This module will write the data into the Rocket-Core memory or register file of Rocket-Core. The writeback stage of Rocket-Core is defined in </a:t>
                      </a:r>
                      <a:r>
                        <a:rPr lang="en-GB" sz="1200" dirty="0" err="1">
                          <a:latin typeface="Roboto" panose="02000000000000000000"/>
                        </a:rPr>
                        <a:t>Rocketcore.scala</a:t>
                      </a:r>
                      <a:r>
                        <a:rPr lang="en-GB" sz="1200" dirty="0">
                          <a:latin typeface="Roboto" panose="02000000000000000000"/>
                        </a:rPr>
                        <a:t> file</a:t>
                      </a:r>
                      <a:endParaRPr lang="en-US" sz="1200" dirty="0">
                        <a:latin typeface="Roboto" panose="02000000000000000000"/>
                      </a:endParaRPr>
                    </a:p>
                  </a:txBody>
                  <a:tcPr/>
                </a:tc>
                <a:extLst>
                  <a:ext uri="{0D108BD9-81ED-4DB2-BD59-A6C34878D82A}">
                    <a16:rowId xmlns:a16="http://schemas.microsoft.com/office/drawing/2014/main" val="3132184171"/>
                  </a:ext>
                </a:extLst>
              </a:tr>
            </a:tbl>
          </a:graphicData>
        </a:graphic>
      </p:graphicFrame>
      <p:sp>
        <p:nvSpPr>
          <p:cNvPr id="9" name="Title 1">
            <a:extLst>
              <a:ext uri="{FF2B5EF4-FFF2-40B4-BE49-F238E27FC236}">
                <a16:creationId xmlns:a16="http://schemas.microsoft.com/office/drawing/2014/main" id="{E8DB8F01-8074-4478-BE7E-1C6C3A1EF73A}"/>
              </a:ext>
            </a:extLst>
          </p:cNvPr>
          <p:cNvSpPr txBox="1">
            <a:spLocks/>
          </p:cNvSpPr>
          <p:nvPr/>
        </p:nvSpPr>
        <p:spPr>
          <a:xfrm>
            <a:off x="154737" y="1676572"/>
            <a:ext cx="4417263" cy="2668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Memory/ Write-Back Modules Description</a:t>
            </a:r>
            <a:endParaRPr lang="en-US" sz="1800" b="0" dirty="0"/>
          </a:p>
        </p:txBody>
      </p:sp>
      <p:sp>
        <p:nvSpPr>
          <p:cNvPr id="2" name="Rectangle 1">
            <a:extLst>
              <a:ext uri="{FF2B5EF4-FFF2-40B4-BE49-F238E27FC236}">
                <a16:creationId xmlns:a16="http://schemas.microsoft.com/office/drawing/2014/main" id="{963CDFB1-D678-4286-8EA7-707352AB9A7F}"/>
              </a:ext>
            </a:extLst>
          </p:cNvPr>
          <p:cNvSpPr/>
          <p:nvPr/>
        </p:nvSpPr>
        <p:spPr>
          <a:xfrm>
            <a:off x="132953" y="85689"/>
            <a:ext cx="1064463" cy="11811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aphicFrame>
        <p:nvGraphicFramePr>
          <p:cNvPr id="6" name="Table 4">
            <a:extLst>
              <a:ext uri="{FF2B5EF4-FFF2-40B4-BE49-F238E27FC236}">
                <a16:creationId xmlns:a16="http://schemas.microsoft.com/office/drawing/2014/main" id="{7F024513-B1CA-4A9C-8D08-6B4F083DA0B8}"/>
              </a:ext>
            </a:extLst>
          </p:cNvPr>
          <p:cNvGraphicFramePr>
            <a:graphicFrameLocks/>
          </p:cNvGraphicFramePr>
          <p:nvPr>
            <p:extLst>
              <p:ext uri="{D42A27DB-BD31-4B8C-83A1-F6EECF244321}">
                <p14:modId xmlns:p14="http://schemas.microsoft.com/office/powerpoint/2010/main" val="7839300"/>
              </p:ext>
            </p:extLst>
          </p:nvPr>
        </p:nvGraphicFramePr>
        <p:xfrm>
          <a:off x="132953" y="332005"/>
          <a:ext cx="11466992" cy="1285240"/>
        </p:xfrm>
        <a:graphic>
          <a:graphicData uri="http://schemas.openxmlformats.org/drawingml/2006/table">
            <a:tbl>
              <a:tblPr firstRow="1" bandRow="1">
                <a:tableStyleId>{5C22544A-7EE6-4342-B048-85BDC9FD1C3A}</a:tableStyleId>
              </a:tblPr>
              <a:tblGrid>
                <a:gridCol w="1241444">
                  <a:extLst>
                    <a:ext uri="{9D8B030D-6E8A-4147-A177-3AD203B41FA5}">
                      <a16:colId xmlns:a16="http://schemas.microsoft.com/office/drawing/2014/main" val="3486364129"/>
                    </a:ext>
                  </a:extLst>
                </a:gridCol>
                <a:gridCol w="10225548">
                  <a:extLst>
                    <a:ext uri="{9D8B030D-6E8A-4147-A177-3AD203B41FA5}">
                      <a16:colId xmlns:a16="http://schemas.microsoft.com/office/drawing/2014/main" val="1077344348"/>
                    </a:ext>
                  </a:extLst>
                </a:gridCol>
              </a:tblGrid>
              <a:tr h="370840">
                <a:tc>
                  <a:txBody>
                    <a:bodyPr/>
                    <a:lstStyle/>
                    <a:p>
                      <a:r>
                        <a:rPr lang="en-GB" sz="1600" dirty="0">
                          <a:latin typeface="Roboto" panose="02000000000000000000"/>
                        </a:rPr>
                        <a:t>Module</a:t>
                      </a:r>
                      <a:endParaRPr lang="en-US" sz="1600" dirty="0">
                        <a:latin typeface="Roboto" panose="02000000000000000000"/>
                      </a:endParaRPr>
                    </a:p>
                  </a:txBody>
                  <a:tcPr/>
                </a:tc>
                <a:tc>
                  <a:txBody>
                    <a:bodyPr/>
                    <a:lstStyle/>
                    <a:p>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370840">
                <a:tc>
                  <a:txBody>
                    <a:bodyPr/>
                    <a:lstStyle/>
                    <a:p>
                      <a:r>
                        <a:rPr lang="en-GB" sz="1200" dirty="0">
                          <a:latin typeface="Roboto" panose="02000000000000000000"/>
                        </a:rPr>
                        <a:t>Multiplier</a:t>
                      </a:r>
                      <a:endParaRPr lang="en-US" sz="1200" dirty="0">
                        <a:latin typeface="Roboto" panose="02000000000000000000"/>
                      </a:endParaRPr>
                    </a:p>
                  </a:txBody>
                  <a:tcPr/>
                </a:tc>
                <a:tc>
                  <a:txBody>
                    <a:bodyPr/>
                    <a:lstStyle/>
                    <a:p>
                      <a:r>
                        <a:rPr lang="en-GB" sz="1200" dirty="0">
                          <a:latin typeface="Roboto" panose="02000000000000000000"/>
                        </a:rPr>
                        <a:t>This module is present inside the Rocket-Core execute stage and is used to perform M-Type Instructions. </a:t>
                      </a:r>
                      <a:r>
                        <a:rPr lang="en-US" sz="1200" dirty="0">
                          <a:latin typeface="Roboto" panose="02000000000000000000"/>
                        </a:rPr>
                        <a:t>Multiplier operation is parameterizable depends upon the </a:t>
                      </a:r>
                      <a:r>
                        <a:rPr lang="en-US" sz="1200" dirty="0" err="1">
                          <a:latin typeface="Roboto" panose="02000000000000000000"/>
                        </a:rPr>
                        <a:t>xLen</a:t>
                      </a:r>
                      <a:r>
                        <a:rPr lang="en-US" sz="1200" dirty="0">
                          <a:latin typeface="Roboto" panose="02000000000000000000"/>
                        </a:rPr>
                        <a:t> width (Width of the operands of Multiplier). </a:t>
                      </a:r>
                      <a:r>
                        <a:rPr lang="en-US" sz="1200" dirty="0" err="1">
                          <a:latin typeface="Roboto" panose="02000000000000000000"/>
                        </a:rPr>
                        <a:t>xLen</a:t>
                      </a:r>
                      <a:r>
                        <a:rPr lang="en-US" sz="1200" dirty="0">
                          <a:latin typeface="Roboto" panose="02000000000000000000"/>
                        </a:rPr>
                        <a:t> can be [31:0] or [63:0].</a:t>
                      </a:r>
                    </a:p>
                  </a:txBody>
                  <a:tcPr/>
                </a:tc>
                <a:extLst>
                  <a:ext uri="{0D108BD9-81ED-4DB2-BD59-A6C34878D82A}">
                    <a16:rowId xmlns:a16="http://schemas.microsoft.com/office/drawing/2014/main" val="3540076820"/>
                  </a:ext>
                </a:extLst>
              </a:tr>
              <a:tr h="370840">
                <a:tc>
                  <a:txBody>
                    <a:bodyPr/>
                    <a:lstStyle/>
                    <a:p>
                      <a:r>
                        <a:rPr lang="en-GB" sz="1200" dirty="0">
                          <a:latin typeface="Roboto" panose="02000000000000000000"/>
                        </a:rPr>
                        <a:t>ALU</a:t>
                      </a:r>
                      <a:endParaRPr lang="en-US" sz="1200" dirty="0">
                        <a:latin typeface="Roboto" panose="02000000000000000000"/>
                      </a:endParaRPr>
                    </a:p>
                  </a:txBody>
                  <a:tcPr/>
                </a:tc>
                <a:tc>
                  <a:txBody>
                    <a:bodyPr/>
                    <a:lstStyle/>
                    <a:p>
                      <a:r>
                        <a:rPr lang="en-US" sz="1200" dirty="0">
                          <a:latin typeface="Roboto" panose="02000000000000000000"/>
                        </a:rPr>
                        <a:t>An arithmetic logic unit (ALU) is a digital circuit used to perform arithmetic and logic operations in Rocket-Core. ALU operation is parameterizable depends upon the </a:t>
                      </a:r>
                      <a:r>
                        <a:rPr lang="en-US" sz="1200" dirty="0" err="1">
                          <a:latin typeface="Roboto" panose="02000000000000000000"/>
                        </a:rPr>
                        <a:t>xLen</a:t>
                      </a:r>
                      <a:r>
                        <a:rPr lang="en-US" sz="1200" dirty="0">
                          <a:latin typeface="Roboto" panose="02000000000000000000"/>
                        </a:rPr>
                        <a:t> width (Width of the operands of ALU). </a:t>
                      </a:r>
                      <a:r>
                        <a:rPr lang="en-US" sz="1200" dirty="0" err="1">
                          <a:latin typeface="Roboto" panose="02000000000000000000"/>
                        </a:rPr>
                        <a:t>xLen</a:t>
                      </a:r>
                      <a:r>
                        <a:rPr lang="en-US" sz="1200" dirty="0">
                          <a:latin typeface="Roboto" panose="02000000000000000000"/>
                        </a:rPr>
                        <a:t> can be [31:0] or [63:0]</a:t>
                      </a:r>
                    </a:p>
                  </a:txBody>
                  <a:tcPr/>
                </a:tc>
                <a:extLst>
                  <a:ext uri="{0D108BD9-81ED-4DB2-BD59-A6C34878D82A}">
                    <a16:rowId xmlns:a16="http://schemas.microsoft.com/office/drawing/2014/main" val="3710835212"/>
                  </a:ext>
                </a:extLst>
              </a:tr>
            </a:tbl>
          </a:graphicData>
        </a:graphic>
      </p:graphicFrame>
      <p:sp>
        <p:nvSpPr>
          <p:cNvPr id="7" name="Title 1">
            <a:extLst>
              <a:ext uri="{FF2B5EF4-FFF2-40B4-BE49-F238E27FC236}">
                <a16:creationId xmlns:a16="http://schemas.microsoft.com/office/drawing/2014/main" id="{3597BC3C-7C5F-4D41-82BB-680423276C30}"/>
              </a:ext>
            </a:extLst>
          </p:cNvPr>
          <p:cNvSpPr txBox="1">
            <a:spLocks/>
          </p:cNvSpPr>
          <p:nvPr/>
        </p:nvSpPr>
        <p:spPr>
          <a:xfrm>
            <a:off x="132953" y="85689"/>
            <a:ext cx="3178398" cy="2365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Execute Modules Description</a:t>
            </a:r>
            <a:endParaRPr lang="en-US" sz="1800" b="0" dirty="0"/>
          </a:p>
        </p:txBody>
      </p:sp>
    </p:spTree>
    <p:extLst>
      <p:ext uri="{BB962C8B-B14F-4D97-AF65-F5344CB8AC3E}">
        <p14:creationId xmlns:p14="http://schemas.microsoft.com/office/powerpoint/2010/main" val="391829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60D6400-AC36-49E6-87FA-608D3B449DEF}"/>
              </a:ext>
            </a:extLst>
          </p:cNvPr>
          <p:cNvPicPr>
            <a:picLocks noChangeAspect="1"/>
          </p:cNvPicPr>
          <p:nvPr/>
        </p:nvPicPr>
        <p:blipFill rotWithShape="1">
          <a:blip r:embed="rId3"/>
          <a:srcRect/>
          <a:stretch/>
        </p:blipFill>
        <p:spPr>
          <a:xfrm>
            <a:off x="-3047" y="10"/>
            <a:ext cx="12191999" cy="6857990"/>
          </a:xfrm>
          <a:prstGeom prst="rect">
            <a:avLst/>
          </a:prstGeom>
        </p:spPr>
      </p:pic>
      <p:sp>
        <p:nvSpPr>
          <p:cNvPr id="16" name="Rectangle 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553485-6469-4D5C-9557-F66F314621ED}"/>
              </a:ext>
            </a:extLst>
          </p:cNvPr>
          <p:cNvSpPr>
            <a:spLocks noGrp="1"/>
          </p:cNvSpPr>
          <p:nvPr>
            <p:ph type="title"/>
          </p:nvPr>
        </p:nvSpPr>
        <p:spPr>
          <a:xfrm>
            <a:off x="1927122" y="3066189"/>
            <a:ext cx="7867675" cy="1444971"/>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r>
              <a:rPr lang="en-US" sz="5400" dirty="0">
                <a:solidFill>
                  <a:srgbClr val="FFFFFF"/>
                </a:solidFill>
                <a:latin typeface="Proxima Nova A Extra Condensed " panose="02000506030000020004"/>
                <a:ea typeface="+mj-ea"/>
                <a:cs typeface="+mj-cs"/>
              </a:rPr>
              <a:t>De-constructing Software Architecture Rocket-Chip</a:t>
            </a:r>
          </a:p>
        </p:txBody>
      </p:sp>
    </p:spTree>
    <p:extLst>
      <p:ext uri="{BB962C8B-B14F-4D97-AF65-F5344CB8AC3E}">
        <p14:creationId xmlns:p14="http://schemas.microsoft.com/office/powerpoint/2010/main" val="2195752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2A2F-691E-413C-B78A-B8D8EEABF394}"/>
              </a:ext>
            </a:extLst>
          </p:cNvPr>
          <p:cNvSpPr>
            <a:spLocks noGrp="1"/>
          </p:cNvSpPr>
          <p:nvPr>
            <p:ph type="title"/>
          </p:nvPr>
        </p:nvSpPr>
        <p:spPr>
          <a:xfrm>
            <a:off x="751936" y="568031"/>
            <a:ext cx="7425906" cy="584901"/>
          </a:xfrm>
        </p:spPr>
        <p:txBody>
          <a:bodyPr/>
          <a:lstStyle/>
          <a:p>
            <a:r>
              <a:rPr lang="en-US" dirty="0"/>
              <a:t>Code Complexity</a:t>
            </a:r>
          </a:p>
        </p:txBody>
      </p:sp>
      <p:sp>
        <p:nvSpPr>
          <p:cNvPr id="3" name="Content Placeholder 2">
            <a:extLst>
              <a:ext uri="{FF2B5EF4-FFF2-40B4-BE49-F238E27FC236}">
                <a16:creationId xmlns:a16="http://schemas.microsoft.com/office/drawing/2014/main" id="{231436E8-D575-4FDD-B992-19F46B5324B5}"/>
              </a:ext>
            </a:extLst>
          </p:cNvPr>
          <p:cNvSpPr>
            <a:spLocks noGrp="1"/>
          </p:cNvSpPr>
          <p:nvPr>
            <p:ph idx="1"/>
          </p:nvPr>
        </p:nvSpPr>
        <p:spPr>
          <a:xfrm>
            <a:off x="643233" y="1277852"/>
            <a:ext cx="10515600" cy="4177376"/>
          </a:xfrm>
        </p:spPr>
        <p:txBody>
          <a:bodyPr>
            <a:noAutofit/>
          </a:bodyPr>
          <a:lstStyle/>
          <a:p>
            <a:pPr algn="just"/>
            <a:r>
              <a:rPr lang="en-US" sz="1800" dirty="0"/>
              <a:t>Rocket Chip SoC framework contains ~372 files in ~73 directories, after the submodules the numbers increase to 151,613  files in 8,625  directories and after running the build script to generate an SoC the numbers grow to 185,049 files in 10,780 directories</a:t>
            </a:r>
            <a:r>
              <a:rPr lang="en-US" sz="1800" baseline="30000" dirty="0"/>
              <a:t>1</a:t>
            </a:r>
            <a:r>
              <a:rPr lang="en-US" sz="1800" dirty="0"/>
              <a:t>. </a:t>
            </a:r>
          </a:p>
          <a:p>
            <a:pPr marL="0" indent="0" algn="just">
              <a:buNone/>
            </a:pPr>
            <a:endParaRPr lang="en-US" sz="1800" dirty="0"/>
          </a:p>
          <a:p>
            <a:pPr algn="just"/>
            <a:r>
              <a:rPr lang="en-US" sz="1800" dirty="0"/>
              <a:t>Rocket Chip SoC implementation consists of  328 source files of Scala in 23 directories, and 33,427 total lines of Scala  code</a:t>
            </a:r>
          </a:p>
          <a:p>
            <a:pPr algn="just"/>
            <a:endParaRPr lang="en-US" sz="1800" dirty="0"/>
          </a:p>
          <a:p>
            <a:pPr algn="just"/>
            <a:r>
              <a:rPr lang="en-US" sz="1800" dirty="0"/>
              <a:t>No documentation and  lack of comments in the </a:t>
            </a:r>
            <a:r>
              <a:rPr lang="en-US" sz="1800" dirty="0" err="1"/>
              <a:t>scala</a:t>
            </a:r>
            <a:r>
              <a:rPr lang="en-US" sz="1800" dirty="0"/>
              <a:t> code makes it very  difficult to get a good understanding of the Rocket Chip implementation</a:t>
            </a:r>
          </a:p>
          <a:p>
            <a:pPr algn="l"/>
            <a:endParaRPr lang="en-GB" sz="1800" dirty="0">
              <a:latin typeface="Roboto" panose="02000000000000000000"/>
            </a:endParaRPr>
          </a:p>
          <a:p>
            <a:pPr algn="l"/>
            <a:r>
              <a:rPr lang="en-GB" sz="1800" dirty="0">
                <a:latin typeface="Roboto" panose="02000000000000000000"/>
              </a:rPr>
              <a:t>Scala code</a:t>
            </a:r>
            <a:r>
              <a:rPr lang="en-GB" sz="1800" b="0" i="0" dirty="0">
                <a:effectLst/>
                <a:latin typeface="Roboto" panose="02000000000000000000"/>
              </a:rPr>
              <a:t> </a:t>
            </a:r>
            <a:r>
              <a:rPr lang="en-GB" sz="1800" dirty="0">
                <a:latin typeface="Roboto" panose="02000000000000000000"/>
              </a:rPr>
              <a:t>uses</a:t>
            </a:r>
            <a:r>
              <a:rPr lang="en-GB" sz="1800" b="0" i="0" dirty="0">
                <a:effectLst/>
                <a:latin typeface="Roboto" panose="02000000000000000000"/>
              </a:rPr>
              <a:t> variable names and </a:t>
            </a:r>
            <a:r>
              <a:rPr lang="en-GB" sz="1800" dirty="0">
                <a:latin typeface="Roboto" panose="02000000000000000000"/>
              </a:rPr>
              <a:t>complex object oriented code</a:t>
            </a:r>
            <a:r>
              <a:rPr lang="en-GB" sz="1800" b="0" i="0" dirty="0">
                <a:effectLst/>
                <a:latin typeface="Roboto" panose="02000000000000000000"/>
              </a:rPr>
              <a:t>, which further  contributes to  </a:t>
            </a:r>
            <a:r>
              <a:rPr lang="en-GB" sz="1800" dirty="0">
                <a:latin typeface="Roboto" panose="02000000000000000000"/>
              </a:rPr>
              <a:t>c</a:t>
            </a:r>
            <a:r>
              <a:rPr lang="en-GB" sz="1800" b="0" i="0" dirty="0">
                <a:effectLst/>
                <a:latin typeface="Roboto" panose="02000000000000000000"/>
              </a:rPr>
              <a:t>omplexity  and making it difficult to understand the implementation</a:t>
            </a:r>
          </a:p>
          <a:p>
            <a:pPr marL="0" indent="0" algn="just">
              <a:buNone/>
            </a:pPr>
            <a:endParaRPr lang="en-US" sz="1800" dirty="0"/>
          </a:p>
        </p:txBody>
      </p:sp>
      <p:pic>
        <p:nvPicPr>
          <p:cNvPr id="9" name="Picture 8">
            <a:extLst>
              <a:ext uri="{FF2B5EF4-FFF2-40B4-BE49-F238E27FC236}">
                <a16:creationId xmlns:a16="http://schemas.microsoft.com/office/drawing/2014/main" id="{DB0B8839-A317-40BB-AE06-772E142DAE1C}"/>
              </a:ext>
            </a:extLst>
          </p:cNvPr>
          <p:cNvPicPr>
            <a:picLocks noChangeAspect="1"/>
          </p:cNvPicPr>
          <p:nvPr/>
        </p:nvPicPr>
        <p:blipFill>
          <a:blip r:embed="rId2"/>
          <a:srcRect/>
          <a:stretch/>
        </p:blipFill>
        <p:spPr>
          <a:xfrm>
            <a:off x="10047978" y="5530445"/>
            <a:ext cx="2367183" cy="849757"/>
          </a:xfrm>
          <a:prstGeom prst="rect">
            <a:avLst/>
          </a:prstGeom>
        </p:spPr>
      </p:pic>
      <p:sp>
        <p:nvSpPr>
          <p:cNvPr id="5" name="TextBox 4">
            <a:extLst>
              <a:ext uri="{FF2B5EF4-FFF2-40B4-BE49-F238E27FC236}">
                <a16:creationId xmlns:a16="http://schemas.microsoft.com/office/drawing/2014/main" id="{C907201D-1FC1-49A0-AD8F-F2836A283C3E}"/>
              </a:ext>
            </a:extLst>
          </p:cNvPr>
          <p:cNvSpPr txBox="1"/>
          <p:nvPr/>
        </p:nvSpPr>
        <p:spPr>
          <a:xfrm>
            <a:off x="265749" y="5580148"/>
            <a:ext cx="7993348" cy="461665"/>
          </a:xfrm>
          <a:prstGeom prst="rect">
            <a:avLst/>
          </a:prstGeom>
          <a:noFill/>
          <a:ln w="6350">
            <a:solidFill>
              <a:schemeClr val="tx1"/>
            </a:solidFill>
          </a:ln>
        </p:spPr>
        <p:txBody>
          <a:bodyPr wrap="square" rtlCol="0">
            <a:spAutoFit/>
          </a:bodyPr>
          <a:lstStyle/>
          <a:p>
            <a:pPr algn="just"/>
            <a:r>
              <a:rPr lang="en-US" sz="1200" baseline="30000" dirty="0">
                <a:latin typeface="Roboto" panose="02000000000000000000"/>
              </a:rPr>
              <a:t>1</a:t>
            </a:r>
            <a:r>
              <a:rPr lang="en-US" sz="1200" b="0" i="0" dirty="0">
                <a:solidFill>
                  <a:srgbClr val="222222"/>
                </a:solidFill>
                <a:effectLst/>
                <a:latin typeface="Roboto" panose="02000000000000000000"/>
              </a:rPr>
              <a:t> Durrum, J., Bryant, A. and Porter, J., 2019. </a:t>
            </a:r>
            <a:r>
              <a:rPr lang="en-US" sz="1200" b="0" i="1" dirty="0">
                <a:solidFill>
                  <a:srgbClr val="222222"/>
                </a:solidFill>
                <a:effectLst/>
                <a:latin typeface="Roboto" panose="02000000000000000000"/>
              </a:rPr>
              <a:t>Reverse Engineering RISC-V Generator-Based Designs for Trust and Assurance</a:t>
            </a:r>
            <a:r>
              <a:rPr lang="en-US" sz="1200" b="0" i="0" dirty="0">
                <a:solidFill>
                  <a:srgbClr val="222222"/>
                </a:solidFill>
                <a:effectLst/>
                <a:latin typeface="Roboto" panose="02000000000000000000"/>
              </a:rPr>
              <a:t>. AFRL/RYDT WPAFB United States.</a:t>
            </a:r>
            <a:endParaRPr lang="en-US" sz="1200" baseline="30000" dirty="0">
              <a:latin typeface="Roboto" panose="02000000000000000000"/>
            </a:endParaRPr>
          </a:p>
        </p:txBody>
      </p:sp>
    </p:spTree>
    <p:extLst>
      <p:ext uri="{BB962C8B-B14F-4D97-AF65-F5344CB8AC3E}">
        <p14:creationId xmlns:p14="http://schemas.microsoft.com/office/powerpoint/2010/main" val="1281276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1BA0F-6CEE-439B-8AF6-A953A77B3CCA}"/>
              </a:ext>
            </a:extLst>
          </p:cNvPr>
          <p:cNvSpPr>
            <a:spLocks noGrp="1"/>
          </p:cNvSpPr>
          <p:nvPr>
            <p:ph type="title"/>
          </p:nvPr>
        </p:nvSpPr>
        <p:spPr/>
        <p:txBody>
          <a:bodyPr/>
          <a:lstStyle/>
          <a:p>
            <a:r>
              <a:rPr lang="en-US" dirty="0"/>
              <a:t>Our Approach </a:t>
            </a:r>
          </a:p>
        </p:txBody>
      </p:sp>
      <p:sp>
        <p:nvSpPr>
          <p:cNvPr id="3" name="Content Placeholder 2">
            <a:extLst>
              <a:ext uri="{FF2B5EF4-FFF2-40B4-BE49-F238E27FC236}">
                <a16:creationId xmlns:a16="http://schemas.microsoft.com/office/drawing/2014/main" id="{19359E34-31CC-4DD9-852B-2313278A421A}"/>
              </a:ext>
            </a:extLst>
          </p:cNvPr>
          <p:cNvSpPr>
            <a:spLocks noGrp="1"/>
          </p:cNvSpPr>
          <p:nvPr>
            <p:ph idx="1"/>
          </p:nvPr>
        </p:nvSpPr>
        <p:spPr>
          <a:xfrm>
            <a:off x="713509" y="1534680"/>
            <a:ext cx="10515600" cy="3452956"/>
          </a:xfrm>
        </p:spPr>
        <p:txBody>
          <a:bodyPr>
            <a:normAutofit/>
          </a:bodyPr>
          <a:lstStyle/>
          <a:p>
            <a:r>
              <a:rPr lang="en-US" sz="2400" dirty="0"/>
              <a:t>Object Oriented Programming (OOP) and  high-level Functional Programming concepts helps in understanding the code of Rocket-Chip. </a:t>
            </a:r>
          </a:p>
          <a:p>
            <a:r>
              <a:rPr lang="en-US" sz="2400" dirty="0"/>
              <a:t>Code complexity is reduced by means of Flowcharts, UML Class Diagrams and Block Diagrams of each modules of Rocket-Chip</a:t>
            </a:r>
          </a:p>
          <a:p>
            <a:r>
              <a:rPr lang="en-US" sz="2400" dirty="0"/>
              <a:t>Assigned  a team of undergraduate CS students to go thru the code line-by line</a:t>
            </a:r>
          </a:p>
          <a:p>
            <a:r>
              <a:rPr lang="en-US" sz="2400" dirty="0"/>
              <a:t>Develop a detailed document fusing the software architecture of the implementation with the </a:t>
            </a:r>
            <a:r>
              <a:rPr lang="en-US" sz="2400" dirty="0" err="1"/>
              <a:t>Mico</a:t>
            </a:r>
            <a:r>
              <a:rPr lang="en-US" sz="2400" dirty="0"/>
              <a:t>-architecture of Rocket Chip (MASS)</a:t>
            </a:r>
          </a:p>
          <a:p>
            <a:endParaRPr lang="en-US" dirty="0"/>
          </a:p>
        </p:txBody>
      </p:sp>
    </p:spTree>
    <p:extLst>
      <p:ext uri="{BB962C8B-B14F-4D97-AF65-F5344CB8AC3E}">
        <p14:creationId xmlns:p14="http://schemas.microsoft.com/office/powerpoint/2010/main" val="1407296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78B6306-97C5-4469-BC4A-22D45D4BFD43}"/>
              </a:ext>
            </a:extLst>
          </p:cNvPr>
          <p:cNvSpPr/>
          <p:nvPr/>
        </p:nvSpPr>
        <p:spPr>
          <a:xfrm>
            <a:off x="7776411" y="1997245"/>
            <a:ext cx="129339" cy="417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AFEA0EF-D2B6-463C-8E04-46DB040435EC}"/>
              </a:ext>
            </a:extLst>
          </p:cNvPr>
          <p:cNvPicPr>
            <a:picLocks noChangeAspect="1"/>
          </p:cNvPicPr>
          <p:nvPr/>
        </p:nvPicPr>
        <p:blipFill>
          <a:blip r:embed="rId2"/>
          <a:srcRect/>
          <a:stretch/>
        </p:blipFill>
        <p:spPr>
          <a:xfrm>
            <a:off x="10440154" y="5671226"/>
            <a:ext cx="1975007" cy="708976"/>
          </a:xfrm>
          <a:prstGeom prst="rect">
            <a:avLst/>
          </a:prstGeom>
        </p:spPr>
      </p:pic>
      <p:pic>
        <p:nvPicPr>
          <p:cNvPr id="10" name="Picture 9">
            <a:extLst>
              <a:ext uri="{FF2B5EF4-FFF2-40B4-BE49-F238E27FC236}">
                <a16:creationId xmlns:a16="http://schemas.microsoft.com/office/drawing/2014/main" id="{EA366FE9-B0CC-43A3-BD0C-82E4A2D6381B}"/>
              </a:ext>
            </a:extLst>
          </p:cNvPr>
          <p:cNvPicPr>
            <a:picLocks noChangeAspect="1"/>
          </p:cNvPicPr>
          <p:nvPr/>
        </p:nvPicPr>
        <p:blipFill>
          <a:blip r:embed="rId3"/>
          <a:stretch>
            <a:fillRect/>
          </a:stretch>
        </p:blipFill>
        <p:spPr>
          <a:xfrm>
            <a:off x="12166" y="0"/>
            <a:ext cx="7893584" cy="6176963"/>
          </a:xfrm>
          <a:prstGeom prst="rect">
            <a:avLst/>
          </a:prstGeom>
        </p:spPr>
      </p:pic>
      <p:pic>
        <p:nvPicPr>
          <p:cNvPr id="12" name="Picture 11">
            <a:extLst>
              <a:ext uri="{FF2B5EF4-FFF2-40B4-BE49-F238E27FC236}">
                <a16:creationId xmlns:a16="http://schemas.microsoft.com/office/drawing/2014/main" id="{74266B09-B172-4797-B4C0-48E69D602CA5}"/>
              </a:ext>
            </a:extLst>
          </p:cNvPr>
          <p:cNvPicPr>
            <a:picLocks noChangeAspect="1"/>
          </p:cNvPicPr>
          <p:nvPr/>
        </p:nvPicPr>
        <p:blipFill>
          <a:blip r:embed="rId4"/>
          <a:stretch>
            <a:fillRect/>
          </a:stretch>
        </p:blipFill>
        <p:spPr>
          <a:xfrm>
            <a:off x="8711406" y="1994974"/>
            <a:ext cx="3091656" cy="4053400"/>
          </a:xfrm>
          <a:prstGeom prst="rect">
            <a:avLst/>
          </a:prstGeom>
        </p:spPr>
      </p:pic>
      <p:sp>
        <p:nvSpPr>
          <p:cNvPr id="13" name="Rectangle 12">
            <a:extLst>
              <a:ext uri="{FF2B5EF4-FFF2-40B4-BE49-F238E27FC236}">
                <a16:creationId xmlns:a16="http://schemas.microsoft.com/office/drawing/2014/main" id="{1D89C1C7-3B9C-43F1-9675-EDA42D0066E9}"/>
              </a:ext>
            </a:extLst>
          </p:cNvPr>
          <p:cNvSpPr/>
          <p:nvPr/>
        </p:nvSpPr>
        <p:spPr>
          <a:xfrm>
            <a:off x="7776411" y="1997245"/>
            <a:ext cx="129339" cy="417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4120604-5935-466C-A62F-65629AA310DA}"/>
              </a:ext>
            </a:extLst>
          </p:cNvPr>
          <p:cNvPicPr>
            <a:picLocks noChangeAspect="1"/>
          </p:cNvPicPr>
          <p:nvPr/>
        </p:nvPicPr>
        <p:blipFill>
          <a:blip r:embed="rId2"/>
          <a:srcRect/>
          <a:stretch/>
        </p:blipFill>
        <p:spPr>
          <a:xfrm>
            <a:off x="10440154" y="5671226"/>
            <a:ext cx="1975007" cy="708976"/>
          </a:xfrm>
          <a:prstGeom prst="rect">
            <a:avLst/>
          </a:prstGeom>
        </p:spPr>
      </p:pic>
      <p:sp>
        <p:nvSpPr>
          <p:cNvPr id="22" name="Title 1">
            <a:extLst>
              <a:ext uri="{FF2B5EF4-FFF2-40B4-BE49-F238E27FC236}">
                <a16:creationId xmlns:a16="http://schemas.microsoft.com/office/drawing/2014/main" id="{9607428D-6325-4223-B9F6-9CFF81D7D625}"/>
              </a:ext>
            </a:extLst>
          </p:cNvPr>
          <p:cNvSpPr txBox="1">
            <a:spLocks/>
          </p:cNvSpPr>
          <p:nvPr/>
        </p:nvSpPr>
        <p:spPr>
          <a:xfrm>
            <a:off x="1286185" y="5523779"/>
            <a:ext cx="2690529"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endParaRPr lang="en-GB" sz="1200" dirty="0"/>
          </a:p>
          <a:p>
            <a:r>
              <a:rPr lang="en-US" sz="1200" dirty="0"/>
              <a:t>Branch Target Buffer (BTB)</a:t>
            </a:r>
          </a:p>
        </p:txBody>
      </p:sp>
      <p:sp>
        <p:nvSpPr>
          <p:cNvPr id="23" name="Title 1">
            <a:extLst>
              <a:ext uri="{FF2B5EF4-FFF2-40B4-BE49-F238E27FC236}">
                <a16:creationId xmlns:a16="http://schemas.microsoft.com/office/drawing/2014/main" id="{EE287C36-FB98-4069-9DD7-E0ED5E0B2C99}"/>
              </a:ext>
            </a:extLst>
          </p:cNvPr>
          <p:cNvSpPr txBox="1">
            <a:spLocks/>
          </p:cNvSpPr>
          <p:nvPr/>
        </p:nvSpPr>
        <p:spPr>
          <a:xfrm>
            <a:off x="10220680" y="4296267"/>
            <a:ext cx="1755010"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200" dirty="0"/>
              <a:t>Instruction Buffer</a:t>
            </a:r>
            <a:endParaRPr lang="en-US" sz="1200" dirty="0"/>
          </a:p>
        </p:txBody>
      </p:sp>
      <p:cxnSp>
        <p:nvCxnSpPr>
          <p:cNvPr id="24" name="Straight Connector 23">
            <a:extLst>
              <a:ext uri="{FF2B5EF4-FFF2-40B4-BE49-F238E27FC236}">
                <a16:creationId xmlns:a16="http://schemas.microsoft.com/office/drawing/2014/main" id="{8A762661-D9AC-4705-BEF3-9B504024C9AD}"/>
              </a:ext>
            </a:extLst>
          </p:cNvPr>
          <p:cNvCxnSpPr>
            <a:cxnSpLocks/>
          </p:cNvCxnSpPr>
          <p:nvPr/>
        </p:nvCxnSpPr>
        <p:spPr>
          <a:xfrm flipH="1">
            <a:off x="7827226" y="1994974"/>
            <a:ext cx="1637786" cy="2271"/>
          </a:xfrm>
          <a:prstGeom prst="line">
            <a:avLst/>
          </a:prstGeom>
          <a:ln w="9525">
            <a:solidFill>
              <a:srgbClr val="6D6D6D"/>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C59EE34-7810-47FF-9B3A-03AD1FF66BB9}"/>
              </a:ext>
            </a:extLst>
          </p:cNvPr>
          <p:cNvSpPr/>
          <p:nvPr/>
        </p:nvSpPr>
        <p:spPr>
          <a:xfrm>
            <a:off x="8808440" y="2943654"/>
            <a:ext cx="1291905" cy="30436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4927A50-036C-40CA-A469-B86219368B82}"/>
              </a:ext>
            </a:extLst>
          </p:cNvPr>
          <p:cNvSpPr/>
          <p:nvPr/>
        </p:nvSpPr>
        <p:spPr>
          <a:xfrm>
            <a:off x="5699125" y="1380525"/>
            <a:ext cx="1271630" cy="11181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ADE562C9-66EC-4E8C-9D6F-ECD1D906BB5F}"/>
              </a:ext>
            </a:extLst>
          </p:cNvPr>
          <p:cNvSpPr>
            <a:spLocks noGrp="1"/>
          </p:cNvSpPr>
          <p:nvPr>
            <p:ph type="title"/>
          </p:nvPr>
        </p:nvSpPr>
        <p:spPr>
          <a:xfrm>
            <a:off x="8711406" y="1307495"/>
            <a:ext cx="3091656" cy="584901"/>
          </a:xfrm>
        </p:spPr>
        <p:txBody>
          <a:bodyPr>
            <a:noAutofit/>
          </a:bodyPr>
          <a:lstStyle/>
          <a:p>
            <a:r>
              <a:rPr lang="en-US" dirty="0"/>
              <a:t>Code Hierarchy</a:t>
            </a:r>
          </a:p>
        </p:txBody>
      </p:sp>
    </p:spTree>
    <p:extLst>
      <p:ext uri="{BB962C8B-B14F-4D97-AF65-F5344CB8AC3E}">
        <p14:creationId xmlns:p14="http://schemas.microsoft.com/office/powerpoint/2010/main" val="320811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B031EE-2EB6-41AD-9448-195DC331F72F}"/>
              </a:ext>
            </a:extLst>
          </p:cNvPr>
          <p:cNvPicPr>
            <a:picLocks noChangeAspect="1"/>
          </p:cNvPicPr>
          <p:nvPr/>
        </p:nvPicPr>
        <p:blipFill rotWithShape="1">
          <a:blip r:embed="rId2"/>
          <a:srcRect l="3228" t="23679" r="55047" b="1504"/>
          <a:stretch/>
        </p:blipFill>
        <p:spPr>
          <a:xfrm>
            <a:off x="5878948" y="1729168"/>
            <a:ext cx="1448930" cy="3406197"/>
          </a:xfrm>
          <a:prstGeom prst="rect">
            <a:avLst/>
          </a:prstGeom>
        </p:spPr>
      </p:pic>
      <p:pic>
        <p:nvPicPr>
          <p:cNvPr id="8" name="Picture 7">
            <a:extLst>
              <a:ext uri="{FF2B5EF4-FFF2-40B4-BE49-F238E27FC236}">
                <a16:creationId xmlns:a16="http://schemas.microsoft.com/office/drawing/2014/main" id="{C179C7D4-9F19-48FE-9242-06D916238922}"/>
              </a:ext>
            </a:extLst>
          </p:cNvPr>
          <p:cNvPicPr>
            <a:picLocks noChangeAspect="1"/>
          </p:cNvPicPr>
          <p:nvPr/>
        </p:nvPicPr>
        <p:blipFill rotWithShape="1">
          <a:blip r:embed="rId3"/>
          <a:srcRect l="71972" t="22445" r="11685" b="59648"/>
          <a:stretch/>
        </p:blipFill>
        <p:spPr>
          <a:xfrm>
            <a:off x="2541837" y="2534879"/>
            <a:ext cx="1599617" cy="1371601"/>
          </a:xfrm>
          <a:prstGeom prst="rect">
            <a:avLst/>
          </a:prstGeom>
        </p:spPr>
      </p:pic>
      <p:cxnSp>
        <p:nvCxnSpPr>
          <p:cNvPr id="12" name="Straight Connector 11">
            <a:extLst>
              <a:ext uri="{FF2B5EF4-FFF2-40B4-BE49-F238E27FC236}">
                <a16:creationId xmlns:a16="http://schemas.microsoft.com/office/drawing/2014/main" id="{9CD69AC9-BF9E-480B-953A-E8692D35B56C}"/>
              </a:ext>
            </a:extLst>
          </p:cNvPr>
          <p:cNvCxnSpPr>
            <a:cxnSpLocks/>
          </p:cNvCxnSpPr>
          <p:nvPr/>
        </p:nvCxnSpPr>
        <p:spPr>
          <a:xfrm flipH="1">
            <a:off x="4119332" y="3439641"/>
            <a:ext cx="16153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Diamond 15">
            <a:extLst>
              <a:ext uri="{FF2B5EF4-FFF2-40B4-BE49-F238E27FC236}">
                <a16:creationId xmlns:a16="http://schemas.microsoft.com/office/drawing/2014/main" id="{67575B23-F297-4641-AC85-2A3BC4F1580E}"/>
              </a:ext>
            </a:extLst>
          </p:cNvPr>
          <p:cNvSpPr/>
          <p:nvPr/>
        </p:nvSpPr>
        <p:spPr>
          <a:xfrm>
            <a:off x="5734665" y="3390579"/>
            <a:ext cx="144283" cy="98124"/>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40DAF45-B61B-4EEC-98FF-4DC0F8C5DD80}"/>
              </a:ext>
            </a:extLst>
          </p:cNvPr>
          <p:cNvSpPr txBox="1"/>
          <p:nvPr/>
        </p:nvSpPr>
        <p:spPr>
          <a:xfrm>
            <a:off x="8098224" y="1749418"/>
            <a:ext cx="1586550" cy="307777"/>
          </a:xfrm>
          <a:prstGeom prst="rect">
            <a:avLst/>
          </a:prstGeom>
          <a:noFill/>
        </p:spPr>
        <p:txBody>
          <a:bodyPr wrap="square" rtlCol="0">
            <a:spAutoFit/>
          </a:bodyPr>
          <a:lstStyle/>
          <a:p>
            <a:r>
              <a:rPr lang="en-GB" sz="1400" dirty="0">
                <a:latin typeface="Roboto" panose="02000000000000000000"/>
              </a:rPr>
              <a:t>Class name </a:t>
            </a:r>
            <a:r>
              <a:rPr lang="en-GB" sz="1400" dirty="0" err="1">
                <a:latin typeface="Roboto" panose="02000000000000000000"/>
              </a:rPr>
              <a:t>IBuf</a:t>
            </a:r>
            <a:endParaRPr lang="en-US" sz="1400" dirty="0">
              <a:latin typeface="Roboto" panose="02000000000000000000"/>
            </a:endParaRPr>
          </a:p>
        </p:txBody>
      </p:sp>
      <p:cxnSp>
        <p:nvCxnSpPr>
          <p:cNvPr id="19" name="Straight Arrow Connector 18">
            <a:extLst>
              <a:ext uri="{FF2B5EF4-FFF2-40B4-BE49-F238E27FC236}">
                <a16:creationId xmlns:a16="http://schemas.microsoft.com/office/drawing/2014/main" id="{F6C90613-16E1-4875-9348-DA2EA3989748}"/>
              </a:ext>
            </a:extLst>
          </p:cNvPr>
          <p:cNvCxnSpPr>
            <a:cxnSpLocks/>
          </p:cNvCxnSpPr>
          <p:nvPr/>
        </p:nvCxnSpPr>
        <p:spPr>
          <a:xfrm>
            <a:off x="6750273" y="1855355"/>
            <a:ext cx="1265475" cy="5573"/>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63E5841-CFC8-4F97-9658-8491C489EFE0}"/>
              </a:ext>
            </a:extLst>
          </p:cNvPr>
          <p:cNvSpPr/>
          <p:nvPr/>
        </p:nvSpPr>
        <p:spPr>
          <a:xfrm>
            <a:off x="8015747" y="1615549"/>
            <a:ext cx="1586550" cy="551683"/>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05B99BBC-F384-4298-B314-699E14F7D39F}"/>
              </a:ext>
            </a:extLst>
          </p:cNvPr>
          <p:cNvCxnSpPr>
            <a:cxnSpLocks/>
          </p:cNvCxnSpPr>
          <p:nvPr/>
        </p:nvCxnSpPr>
        <p:spPr>
          <a:xfrm flipH="1" flipV="1">
            <a:off x="2689524" y="2117384"/>
            <a:ext cx="324979" cy="56975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1D361F7-C5A6-4DD9-B9D4-3C166947356E}"/>
              </a:ext>
            </a:extLst>
          </p:cNvPr>
          <p:cNvSpPr txBox="1"/>
          <p:nvPr/>
        </p:nvSpPr>
        <p:spPr>
          <a:xfrm>
            <a:off x="1658409" y="1786482"/>
            <a:ext cx="2068960" cy="307777"/>
          </a:xfrm>
          <a:prstGeom prst="rect">
            <a:avLst/>
          </a:prstGeom>
          <a:noFill/>
        </p:spPr>
        <p:txBody>
          <a:bodyPr wrap="square" rtlCol="0">
            <a:spAutoFit/>
          </a:bodyPr>
          <a:lstStyle/>
          <a:p>
            <a:r>
              <a:rPr lang="en-GB" sz="1400" dirty="0">
                <a:latin typeface="Roboto" panose="02000000000000000000"/>
              </a:rPr>
              <a:t>Class name BTBResp</a:t>
            </a:r>
            <a:endParaRPr lang="en-US" sz="1400" dirty="0">
              <a:latin typeface="Roboto" panose="02000000000000000000"/>
            </a:endParaRPr>
          </a:p>
        </p:txBody>
      </p:sp>
      <p:sp>
        <p:nvSpPr>
          <p:cNvPr id="27" name="Oval 26">
            <a:extLst>
              <a:ext uri="{FF2B5EF4-FFF2-40B4-BE49-F238E27FC236}">
                <a16:creationId xmlns:a16="http://schemas.microsoft.com/office/drawing/2014/main" id="{E28AB6F3-8F27-4656-8D9B-630787C169E3}"/>
              </a:ext>
            </a:extLst>
          </p:cNvPr>
          <p:cNvSpPr/>
          <p:nvPr/>
        </p:nvSpPr>
        <p:spPr>
          <a:xfrm>
            <a:off x="1563432" y="1735551"/>
            <a:ext cx="2192155" cy="374459"/>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1A763BBD-49CD-41D9-830F-C8272A27B76E}"/>
              </a:ext>
            </a:extLst>
          </p:cNvPr>
          <p:cNvCxnSpPr>
            <a:cxnSpLocks/>
            <a:endCxn id="32" idx="7"/>
          </p:cNvCxnSpPr>
          <p:nvPr/>
        </p:nvCxnSpPr>
        <p:spPr>
          <a:xfrm flipH="1">
            <a:off x="5329058" y="3877566"/>
            <a:ext cx="652948" cy="44865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B68E7CC-F2FF-4061-9738-FC85A3BA2536}"/>
              </a:ext>
            </a:extLst>
          </p:cNvPr>
          <p:cNvSpPr txBox="1"/>
          <p:nvPr/>
        </p:nvSpPr>
        <p:spPr>
          <a:xfrm>
            <a:off x="3758765" y="4265509"/>
            <a:ext cx="2018191" cy="523220"/>
          </a:xfrm>
          <a:prstGeom prst="rect">
            <a:avLst/>
          </a:prstGeom>
          <a:noFill/>
        </p:spPr>
        <p:txBody>
          <a:bodyPr wrap="square" rtlCol="0">
            <a:spAutoFit/>
          </a:bodyPr>
          <a:lstStyle/>
          <a:p>
            <a:r>
              <a:rPr lang="en-GB" sz="1400" dirty="0">
                <a:latin typeface="Roboto" panose="02000000000000000000"/>
              </a:rPr>
              <a:t>Public Attributes</a:t>
            </a:r>
            <a:br>
              <a:rPr lang="en-GB" sz="1400" dirty="0">
                <a:latin typeface="Roboto" panose="02000000000000000000"/>
              </a:rPr>
            </a:br>
            <a:r>
              <a:rPr lang="en-GB" sz="1400" dirty="0">
                <a:latin typeface="Roboto" panose="02000000000000000000"/>
              </a:rPr>
              <a:t> of class </a:t>
            </a:r>
            <a:r>
              <a:rPr lang="en-GB" sz="1400" dirty="0" err="1">
                <a:latin typeface="Roboto" panose="02000000000000000000"/>
              </a:rPr>
              <a:t>IBuf</a:t>
            </a:r>
            <a:endParaRPr lang="en-US" sz="1400" dirty="0">
              <a:latin typeface="Roboto" panose="02000000000000000000"/>
            </a:endParaRPr>
          </a:p>
        </p:txBody>
      </p:sp>
      <p:sp>
        <p:nvSpPr>
          <p:cNvPr id="32" name="Oval 31">
            <a:extLst>
              <a:ext uri="{FF2B5EF4-FFF2-40B4-BE49-F238E27FC236}">
                <a16:creationId xmlns:a16="http://schemas.microsoft.com/office/drawing/2014/main" id="{C7FF9BD1-8E2C-4B85-B1ED-BC390B987A95}"/>
              </a:ext>
            </a:extLst>
          </p:cNvPr>
          <p:cNvSpPr/>
          <p:nvPr/>
        </p:nvSpPr>
        <p:spPr>
          <a:xfrm>
            <a:off x="3485929" y="4245351"/>
            <a:ext cx="2159360" cy="552207"/>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95AA9518-34BF-4A1F-83B4-D78A8698BA53}"/>
              </a:ext>
            </a:extLst>
          </p:cNvPr>
          <p:cNvCxnSpPr>
            <a:cxnSpLocks/>
          </p:cNvCxnSpPr>
          <p:nvPr/>
        </p:nvCxnSpPr>
        <p:spPr>
          <a:xfrm flipH="1">
            <a:off x="1514819" y="3698160"/>
            <a:ext cx="1111958" cy="37751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1A206E4-DB34-4D25-BF6A-ADC06C09186F}"/>
              </a:ext>
            </a:extLst>
          </p:cNvPr>
          <p:cNvSpPr txBox="1"/>
          <p:nvPr/>
        </p:nvSpPr>
        <p:spPr>
          <a:xfrm>
            <a:off x="360195" y="4101893"/>
            <a:ext cx="1716590" cy="523220"/>
          </a:xfrm>
          <a:prstGeom prst="rect">
            <a:avLst/>
          </a:prstGeom>
          <a:noFill/>
        </p:spPr>
        <p:txBody>
          <a:bodyPr wrap="square" rtlCol="0">
            <a:spAutoFit/>
          </a:bodyPr>
          <a:lstStyle/>
          <a:p>
            <a:r>
              <a:rPr lang="en-GB" sz="1400" dirty="0">
                <a:latin typeface="Roboto" panose="02000000000000000000"/>
              </a:rPr>
              <a:t>Public Attributes of class BTBResp</a:t>
            </a:r>
            <a:endParaRPr lang="en-US" sz="1400" dirty="0">
              <a:latin typeface="Roboto" panose="02000000000000000000"/>
            </a:endParaRPr>
          </a:p>
        </p:txBody>
      </p:sp>
      <p:sp>
        <p:nvSpPr>
          <p:cNvPr id="39" name="Oval 38">
            <a:extLst>
              <a:ext uri="{FF2B5EF4-FFF2-40B4-BE49-F238E27FC236}">
                <a16:creationId xmlns:a16="http://schemas.microsoft.com/office/drawing/2014/main" id="{A120A17F-94CA-471B-9874-3D9C02A673F7}"/>
              </a:ext>
            </a:extLst>
          </p:cNvPr>
          <p:cNvSpPr/>
          <p:nvPr/>
        </p:nvSpPr>
        <p:spPr>
          <a:xfrm>
            <a:off x="38081" y="4075672"/>
            <a:ext cx="2486157" cy="545731"/>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FCE798A-36C8-4762-A15B-B1B416F3968E}"/>
              </a:ext>
            </a:extLst>
          </p:cNvPr>
          <p:cNvCxnSpPr>
            <a:cxnSpLocks/>
          </p:cNvCxnSpPr>
          <p:nvPr/>
        </p:nvCxnSpPr>
        <p:spPr>
          <a:xfrm flipV="1">
            <a:off x="6750273" y="4277454"/>
            <a:ext cx="1429072" cy="58993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AD7575B-8A80-48D5-AD2B-B561BF161144}"/>
              </a:ext>
            </a:extLst>
          </p:cNvPr>
          <p:cNvSpPr txBox="1"/>
          <p:nvPr/>
        </p:nvSpPr>
        <p:spPr>
          <a:xfrm>
            <a:off x="8466753" y="3992864"/>
            <a:ext cx="1630976" cy="523220"/>
          </a:xfrm>
          <a:prstGeom prst="rect">
            <a:avLst/>
          </a:prstGeom>
          <a:noFill/>
        </p:spPr>
        <p:txBody>
          <a:bodyPr wrap="square" rtlCol="0">
            <a:spAutoFit/>
          </a:bodyPr>
          <a:lstStyle/>
          <a:p>
            <a:r>
              <a:rPr lang="en-GB" sz="1400" dirty="0">
                <a:latin typeface="Roboto" panose="02000000000000000000"/>
              </a:rPr>
              <a:t>Public Methods of </a:t>
            </a:r>
            <a:br>
              <a:rPr lang="en-GB" sz="1400" dirty="0">
                <a:latin typeface="Roboto" panose="02000000000000000000"/>
              </a:rPr>
            </a:br>
            <a:r>
              <a:rPr lang="en-GB" sz="1400" dirty="0">
                <a:latin typeface="Roboto" panose="02000000000000000000"/>
              </a:rPr>
              <a:t>class BTBResp</a:t>
            </a:r>
            <a:endParaRPr lang="en-US" sz="1400" dirty="0">
              <a:latin typeface="Roboto" panose="02000000000000000000"/>
            </a:endParaRPr>
          </a:p>
        </p:txBody>
      </p:sp>
      <p:sp>
        <p:nvSpPr>
          <p:cNvPr id="44" name="Oval 43">
            <a:extLst>
              <a:ext uri="{FF2B5EF4-FFF2-40B4-BE49-F238E27FC236}">
                <a16:creationId xmlns:a16="http://schemas.microsoft.com/office/drawing/2014/main" id="{3DF741D7-CDD0-4A3B-8BF5-22404A941466}"/>
              </a:ext>
            </a:extLst>
          </p:cNvPr>
          <p:cNvSpPr/>
          <p:nvPr/>
        </p:nvSpPr>
        <p:spPr>
          <a:xfrm>
            <a:off x="8138784" y="3975436"/>
            <a:ext cx="2337619" cy="551683"/>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4C83ED26-D11E-4AAA-97B8-C09E8DD016E6}"/>
              </a:ext>
            </a:extLst>
          </p:cNvPr>
          <p:cNvCxnSpPr>
            <a:cxnSpLocks/>
            <a:endCxn id="56" idx="4"/>
          </p:cNvCxnSpPr>
          <p:nvPr/>
        </p:nvCxnSpPr>
        <p:spPr>
          <a:xfrm flipH="1" flipV="1">
            <a:off x="4926998" y="1848978"/>
            <a:ext cx="10537" cy="154160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1E24811-A9D5-48BF-9B5D-0844F510F2A2}"/>
              </a:ext>
            </a:extLst>
          </p:cNvPr>
          <p:cNvSpPr txBox="1"/>
          <p:nvPr/>
        </p:nvSpPr>
        <p:spPr>
          <a:xfrm>
            <a:off x="4207189" y="877145"/>
            <a:ext cx="1755377" cy="830997"/>
          </a:xfrm>
          <a:prstGeom prst="rect">
            <a:avLst/>
          </a:prstGeom>
          <a:noFill/>
        </p:spPr>
        <p:txBody>
          <a:bodyPr wrap="square" rtlCol="0">
            <a:spAutoFit/>
          </a:bodyPr>
          <a:lstStyle/>
          <a:p>
            <a:r>
              <a:rPr lang="en-GB" sz="1200" dirty="0">
                <a:latin typeface="Roboto" panose="02000000000000000000"/>
              </a:rPr>
              <a:t>Class </a:t>
            </a:r>
            <a:r>
              <a:rPr lang="en-GB" sz="1200" dirty="0" err="1">
                <a:latin typeface="Roboto" panose="02000000000000000000"/>
              </a:rPr>
              <a:t>IBuf</a:t>
            </a:r>
            <a:r>
              <a:rPr lang="en-GB" sz="1200" dirty="0">
                <a:latin typeface="Roboto" panose="02000000000000000000"/>
              </a:rPr>
              <a:t> has an instance of BTBResp initialized by the variable </a:t>
            </a:r>
            <a:r>
              <a:rPr lang="en-GB" sz="1200" dirty="0" err="1">
                <a:latin typeface="Roboto" panose="02000000000000000000"/>
              </a:rPr>
              <a:t>ibufBTBResp</a:t>
            </a:r>
            <a:endParaRPr lang="en-US" sz="1200" dirty="0">
              <a:latin typeface="Roboto" panose="02000000000000000000"/>
            </a:endParaRPr>
          </a:p>
        </p:txBody>
      </p:sp>
      <p:sp>
        <p:nvSpPr>
          <p:cNvPr id="56" name="Oval 55">
            <a:extLst>
              <a:ext uri="{FF2B5EF4-FFF2-40B4-BE49-F238E27FC236}">
                <a16:creationId xmlns:a16="http://schemas.microsoft.com/office/drawing/2014/main" id="{E45317F7-9C87-4C68-BE13-561156800867}"/>
              </a:ext>
            </a:extLst>
          </p:cNvPr>
          <p:cNvSpPr/>
          <p:nvPr/>
        </p:nvSpPr>
        <p:spPr>
          <a:xfrm>
            <a:off x="3830920" y="857753"/>
            <a:ext cx="2192155" cy="991225"/>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93CB702D-2A85-45D8-AEEB-EEF6C74953B4}"/>
              </a:ext>
            </a:extLst>
          </p:cNvPr>
          <p:cNvPicPr>
            <a:picLocks noChangeAspect="1"/>
          </p:cNvPicPr>
          <p:nvPr/>
        </p:nvPicPr>
        <p:blipFill>
          <a:blip r:embed="rId4"/>
          <a:srcRect/>
          <a:stretch/>
        </p:blipFill>
        <p:spPr>
          <a:xfrm>
            <a:off x="10440154" y="5671226"/>
            <a:ext cx="1975007" cy="708976"/>
          </a:xfrm>
          <a:prstGeom prst="rect">
            <a:avLst/>
          </a:prstGeom>
        </p:spPr>
      </p:pic>
      <p:sp>
        <p:nvSpPr>
          <p:cNvPr id="67" name="TextBox 66">
            <a:extLst>
              <a:ext uri="{FF2B5EF4-FFF2-40B4-BE49-F238E27FC236}">
                <a16:creationId xmlns:a16="http://schemas.microsoft.com/office/drawing/2014/main" id="{878C7448-0EB2-4DB7-AA05-BAD1F03F9B05}"/>
              </a:ext>
            </a:extLst>
          </p:cNvPr>
          <p:cNvSpPr txBox="1"/>
          <p:nvPr/>
        </p:nvSpPr>
        <p:spPr>
          <a:xfrm>
            <a:off x="1318886" y="5226448"/>
            <a:ext cx="3608112" cy="738664"/>
          </a:xfrm>
          <a:prstGeom prst="rect">
            <a:avLst/>
          </a:prstGeom>
          <a:noFill/>
        </p:spPr>
        <p:txBody>
          <a:bodyPr wrap="square" rtlCol="0">
            <a:spAutoFit/>
          </a:bodyPr>
          <a:lstStyle/>
          <a:p>
            <a:r>
              <a:rPr lang="en-GB" sz="1400" b="0" i="0" dirty="0">
                <a:effectLst/>
                <a:latin typeface="Roboto" panose="02000000000000000000"/>
              </a:rPr>
              <a:t>Class BTBResp is inherited from </a:t>
            </a:r>
            <a:br>
              <a:rPr lang="en-GB" sz="1400" b="0" i="0" dirty="0">
                <a:effectLst/>
                <a:latin typeface="Roboto" panose="02000000000000000000"/>
              </a:rPr>
            </a:br>
            <a:r>
              <a:rPr lang="en-GB" sz="1400" b="0" i="0" dirty="0">
                <a:effectLst/>
                <a:latin typeface="Roboto" panose="02000000000000000000"/>
              </a:rPr>
              <a:t>its parent class (</a:t>
            </a:r>
            <a:r>
              <a:rPr lang="en-GB" sz="1400" b="0" i="0" dirty="0" err="1">
                <a:effectLst/>
                <a:latin typeface="Roboto" panose="02000000000000000000"/>
              </a:rPr>
              <a:t>BtbBundle</a:t>
            </a:r>
            <a:r>
              <a:rPr lang="en-GB" sz="1400" b="0" i="0" dirty="0">
                <a:effectLst/>
                <a:latin typeface="Roboto" panose="02000000000000000000"/>
              </a:rPr>
              <a:t>), therefore it uses the methods of its</a:t>
            </a:r>
            <a:r>
              <a:rPr lang="en-GB" sz="1400" dirty="0">
                <a:latin typeface="Roboto" panose="02000000000000000000"/>
              </a:rPr>
              <a:t> </a:t>
            </a:r>
            <a:r>
              <a:rPr lang="en-GB" sz="1400" b="0" i="0" dirty="0">
                <a:effectLst/>
                <a:latin typeface="Roboto" panose="02000000000000000000"/>
              </a:rPr>
              <a:t>parent class.</a:t>
            </a:r>
          </a:p>
        </p:txBody>
      </p:sp>
      <p:sp>
        <p:nvSpPr>
          <p:cNvPr id="68" name="Oval 67">
            <a:extLst>
              <a:ext uri="{FF2B5EF4-FFF2-40B4-BE49-F238E27FC236}">
                <a16:creationId xmlns:a16="http://schemas.microsoft.com/office/drawing/2014/main" id="{3EA488BF-90B1-4621-BE88-C98B5BB32B51}"/>
              </a:ext>
            </a:extLst>
          </p:cNvPr>
          <p:cNvSpPr/>
          <p:nvPr/>
        </p:nvSpPr>
        <p:spPr>
          <a:xfrm>
            <a:off x="967408" y="5069761"/>
            <a:ext cx="3840566" cy="1016407"/>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3BAD2F25-9399-4ACF-8EF3-B01B26D10C65}"/>
              </a:ext>
            </a:extLst>
          </p:cNvPr>
          <p:cNvCxnSpPr>
            <a:cxnSpLocks/>
            <a:stCxn id="8" idx="2"/>
            <a:endCxn id="68" idx="0"/>
          </p:cNvCxnSpPr>
          <p:nvPr/>
        </p:nvCxnSpPr>
        <p:spPr>
          <a:xfrm flipH="1">
            <a:off x="2887691" y="3906480"/>
            <a:ext cx="453955" cy="116328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ED4411E5-555E-4A8C-9A08-C916B8A705F2}"/>
              </a:ext>
            </a:extLst>
          </p:cNvPr>
          <p:cNvSpPr>
            <a:spLocks noGrp="1"/>
          </p:cNvSpPr>
          <p:nvPr>
            <p:ph type="title"/>
          </p:nvPr>
        </p:nvSpPr>
        <p:spPr>
          <a:xfrm>
            <a:off x="1514819" y="275563"/>
            <a:ext cx="7425906" cy="584901"/>
          </a:xfrm>
        </p:spPr>
        <p:txBody>
          <a:bodyPr/>
          <a:lstStyle/>
          <a:p>
            <a:r>
              <a:rPr lang="en-US" dirty="0"/>
              <a:t>Class Diagram Explanation</a:t>
            </a:r>
          </a:p>
        </p:txBody>
      </p:sp>
    </p:spTree>
    <p:extLst>
      <p:ext uri="{BB962C8B-B14F-4D97-AF65-F5344CB8AC3E}">
        <p14:creationId xmlns:p14="http://schemas.microsoft.com/office/powerpoint/2010/main" val="3738796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24" descr="Graphical user interface, text, application&#10;&#10;Description automatically generated">
            <a:extLst>
              <a:ext uri="{FF2B5EF4-FFF2-40B4-BE49-F238E27FC236}">
                <a16:creationId xmlns:a16="http://schemas.microsoft.com/office/drawing/2014/main" id="{59DC2AFB-056C-4C03-BA7E-EB47747B0083}"/>
              </a:ext>
            </a:extLst>
          </p:cNvPr>
          <p:cNvPicPr>
            <a:picLocks noGrp="1" noChangeAspect="1"/>
          </p:cNvPicPr>
          <p:nvPr>
            <p:ph idx="1"/>
          </p:nvPr>
        </p:nvPicPr>
        <p:blipFill>
          <a:blip r:embed="rId2"/>
          <a:stretch>
            <a:fillRect/>
          </a:stretch>
        </p:blipFill>
        <p:spPr>
          <a:xfrm>
            <a:off x="519158" y="3466009"/>
            <a:ext cx="4343400" cy="1283110"/>
          </a:xfrm>
        </p:spPr>
      </p:pic>
      <p:sp>
        <p:nvSpPr>
          <p:cNvPr id="2" name="Title 1">
            <a:extLst>
              <a:ext uri="{FF2B5EF4-FFF2-40B4-BE49-F238E27FC236}">
                <a16:creationId xmlns:a16="http://schemas.microsoft.com/office/drawing/2014/main" id="{3D2E9F2B-5A3A-4A7B-8FB8-A0F242F69929}"/>
              </a:ext>
            </a:extLst>
          </p:cNvPr>
          <p:cNvSpPr>
            <a:spLocks noGrp="1"/>
          </p:cNvSpPr>
          <p:nvPr>
            <p:ph type="title"/>
          </p:nvPr>
        </p:nvSpPr>
        <p:spPr/>
        <p:txBody>
          <a:bodyPr>
            <a:normAutofit/>
          </a:bodyPr>
          <a:lstStyle/>
          <a:p>
            <a:r>
              <a:rPr lang="en-GB" dirty="0"/>
              <a:t>Object Oriented Code of Rocket-Chip</a:t>
            </a:r>
            <a:endParaRPr lang="en-US" dirty="0"/>
          </a:p>
        </p:txBody>
      </p:sp>
      <p:sp>
        <p:nvSpPr>
          <p:cNvPr id="6" name="Title 1">
            <a:extLst>
              <a:ext uri="{FF2B5EF4-FFF2-40B4-BE49-F238E27FC236}">
                <a16:creationId xmlns:a16="http://schemas.microsoft.com/office/drawing/2014/main" id="{EF39F83F-FC68-462A-8FAD-90088DA18C6C}"/>
              </a:ext>
            </a:extLst>
          </p:cNvPr>
          <p:cNvSpPr txBox="1">
            <a:spLocks/>
          </p:cNvSpPr>
          <p:nvPr/>
        </p:nvSpPr>
        <p:spPr>
          <a:xfrm>
            <a:off x="9062028" y="3782467"/>
            <a:ext cx="2825172"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Inheritance</a:t>
            </a:r>
            <a:endParaRPr lang="en-US" dirty="0"/>
          </a:p>
        </p:txBody>
      </p:sp>
      <p:pic>
        <p:nvPicPr>
          <p:cNvPr id="27" name="Picture 26" descr="A picture containing text&#10;&#10;Description automatically generated">
            <a:extLst>
              <a:ext uri="{FF2B5EF4-FFF2-40B4-BE49-F238E27FC236}">
                <a16:creationId xmlns:a16="http://schemas.microsoft.com/office/drawing/2014/main" id="{78FE0EF7-51EB-4504-BA08-5B47283F8E6D}"/>
              </a:ext>
            </a:extLst>
          </p:cNvPr>
          <p:cNvPicPr>
            <a:picLocks noChangeAspect="1"/>
          </p:cNvPicPr>
          <p:nvPr/>
        </p:nvPicPr>
        <p:blipFill rotWithShape="1">
          <a:blip r:embed="rId3"/>
          <a:srcRect l="3307" t="16399" r="3098" b="15843"/>
          <a:stretch/>
        </p:blipFill>
        <p:spPr>
          <a:xfrm>
            <a:off x="660400" y="4495818"/>
            <a:ext cx="7388924" cy="1191020"/>
          </a:xfrm>
          <a:prstGeom prst="rect">
            <a:avLst/>
          </a:prstGeom>
        </p:spPr>
      </p:pic>
      <p:sp>
        <p:nvSpPr>
          <p:cNvPr id="29" name="Title 1">
            <a:extLst>
              <a:ext uri="{FF2B5EF4-FFF2-40B4-BE49-F238E27FC236}">
                <a16:creationId xmlns:a16="http://schemas.microsoft.com/office/drawing/2014/main" id="{2F136DCD-8875-4B06-B58F-BF5DEF32182B}"/>
              </a:ext>
            </a:extLst>
          </p:cNvPr>
          <p:cNvSpPr txBox="1">
            <a:spLocks/>
          </p:cNvSpPr>
          <p:nvPr/>
        </p:nvSpPr>
        <p:spPr>
          <a:xfrm>
            <a:off x="9028160" y="4938804"/>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Polymorphism</a:t>
            </a:r>
            <a:endParaRPr lang="en-US" dirty="0"/>
          </a:p>
        </p:txBody>
      </p:sp>
      <p:pic>
        <p:nvPicPr>
          <p:cNvPr id="35" name="Picture 34" descr="A picture containing text&#10;&#10;Description automatically generated">
            <a:extLst>
              <a:ext uri="{FF2B5EF4-FFF2-40B4-BE49-F238E27FC236}">
                <a16:creationId xmlns:a16="http://schemas.microsoft.com/office/drawing/2014/main" id="{5D656E52-CE93-4E0D-8C8E-527BFEAAA921}"/>
              </a:ext>
            </a:extLst>
          </p:cNvPr>
          <p:cNvPicPr>
            <a:picLocks noChangeAspect="1"/>
          </p:cNvPicPr>
          <p:nvPr/>
        </p:nvPicPr>
        <p:blipFill rotWithShape="1">
          <a:blip r:embed="rId4"/>
          <a:srcRect l="5568" t="15639" r="4498" b="18260"/>
          <a:stretch/>
        </p:blipFill>
        <p:spPr>
          <a:xfrm>
            <a:off x="634999" y="2371905"/>
            <a:ext cx="5162550" cy="1337155"/>
          </a:xfrm>
          <a:prstGeom prst="rect">
            <a:avLst/>
          </a:prstGeom>
        </p:spPr>
      </p:pic>
      <p:sp>
        <p:nvSpPr>
          <p:cNvPr id="37" name="Title 1">
            <a:extLst>
              <a:ext uri="{FF2B5EF4-FFF2-40B4-BE49-F238E27FC236}">
                <a16:creationId xmlns:a16="http://schemas.microsoft.com/office/drawing/2014/main" id="{94B3A0BE-B177-4946-9931-4FC0F02B43FC}"/>
              </a:ext>
            </a:extLst>
          </p:cNvPr>
          <p:cNvSpPr txBox="1">
            <a:spLocks/>
          </p:cNvSpPr>
          <p:nvPr/>
        </p:nvSpPr>
        <p:spPr>
          <a:xfrm>
            <a:off x="9002759" y="2723142"/>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Encapsulation</a:t>
            </a:r>
            <a:endParaRPr lang="en-US" dirty="0"/>
          </a:p>
        </p:txBody>
      </p:sp>
      <p:pic>
        <p:nvPicPr>
          <p:cNvPr id="46" name="Picture 45" descr="Graphical user interface, application, Word&#10;&#10;Description automatically generated">
            <a:extLst>
              <a:ext uri="{FF2B5EF4-FFF2-40B4-BE49-F238E27FC236}">
                <a16:creationId xmlns:a16="http://schemas.microsoft.com/office/drawing/2014/main" id="{366694CE-34BC-4310-8979-AB57F89F379A}"/>
              </a:ext>
            </a:extLst>
          </p:cNvPr>
          <p:cNvPicPr>
            <a:picLocks noChangeAspect="1"/>
          </p:cNvPicPr>
          <p:nvPr/>
        </p:nvPicPr>
        <p:blipFill rotWithShape="1">
          <a:blip r:embed="rId5"/>
          <a:srcRect l="6320" t="16100" r="5485" b="17049"/>
          <a:stretch/>
        </p:blipFill>
        <p:spPr>
          <a:xfrm>
            <a:off x="668867" y="1172616"/>
            <a:ext cx="5003800" cy="1398863"/>
          </a:xfrm>
          <a:prstGeom prst="rect">
            <a:avLst/>
          </a:prstGeom>
          <a:ln w="12700">
            <a:noFill/>
          </a:ln>
        </p:spPr>
      </p:pic>
      <p:sp>
        <p:nvSpPr>
          <p:cNvPr id="50" name="Title 1">
            <a:extLst>
              <a:ext uri="{FF2B5EF4-FFF2-40B4-BE49-F238E27FC236}">
                <a16:creationId xmlns:a16="http://schemas.microsoft.com/office/drawing/2014/main" id="{952D2C39-3F4E-496B-9F7E-47204D4EFFA6}"/>
              </a:ext>
            </a:extLst>
          </p:cNvPr>
          <p:cNvSpPr txBox="1">
            <a:spLocks/>
          </p:cNvSpPr>
          <p:nvPr/>
        </p:nvSpPr>
        <p:spPr>
          <a:xfrm>
            <a:off x="9028160" y="1255102"/>
            <a:ext cx="2557414"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Abstraction</a:t>
            </a:r>
            <a:endParaRPr lang="en-US" dirty="0"/>
          </a:p>
        </p:txBody>
      </p:sp>
      <p:cxnSp>
        <p:nvCxnSpPr>
          <p:cNvPr id="51" name="Straight Arrow Connector 50">
            <a:extLst>
              <a:ext uri="{FF2B5EF4-FFF2-40B4-BE49-F238E27FC236}">
                <a16:creationId xmlns:a16="http://schemas.microsoft.com/office/drawing/2014/main" id="{27B85235-BF38-4CB6-ACC3-9EDC41475F4E}"/>
              </a:ext>
            </a:extLst>
          </p:cNvPr>
          <p:cNvCxnSpPr>
            <a:cxnSpLocks/>
            <a:stCxn id="3" idx="3"/>
          </p:cNvCxnSpPr>
          <p:nvPr/>
        </p:nvCxnSpPr>
        <p:spPr>
          <a:xfrm flipV="1">
            <a:off x="5055577" y="1551584"/>
            <a:ext cx="3981050" cy="7444"/>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F8BC3D19-70DB-4610-8520-963D2C36796E}"/>
              </a:ext>
            </a:extLst>
          </p:cNvPr>
          <p:cNvSpPr/>
          <p:nvPr/>
        </p:nvSpPr>
        <p:spPr>
          <a:xfrm>
            <a:off x="838201" y="1458605"/>
            <a:ext cx="4217376" cy="200845"/>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08FC7A9-7574-4690-9DB3-1A1067B5644A}"/>
              </a:ext>
            </a:extLst>
          </p:cNvPr>
          <p:cNvCxnSpPr>
            <a:cxnSpLocks/>
            <a:stCxn id="21" idx="3"/>
            <a:endCxn id="37" idx="1"/>
          </p:cNvCxnSpPr>
          <p:nvPr/>
        </p:nvCxnSpPr>
        <p:spPr>
          <a:xfrm>
            <a:off x="5398994" y="2989898"/>
            <a:ext cx="3603765" cy="25695"/>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F42E937-80EA-44C3-8D27-5359B2DCF4A7}"/>
              </a:ext>
            </a:extLst>
          </p:cNvPr>
          <p:cNvSpPr/>
          <p:nvPr/>
        </p:nvSpPr>
        <p:spPr>
          <a:xfrm>
            <a:off x="1004453" y="2896978"/>
            <a:ext cx="4394541" cy="185839"/>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FB478CF-0043-4A7D-8C4C-01FA7528BC50}"/>
              </a:ext>
            </a:extLst>
          </p:cNvPr>
          <p:cNvSpPr/>
          <p:nvPr/>
        </p:nvSpPr>
        <p:spPr>
          <a:xfrm>
            <a:off x="3138368" y="3906755"/>
            <a:ext cx="942566" cy="41154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313B90A1-B494-4E14-95BA-61E4F8D2C266}"/>
              </a:ext>
            </a:extLst>
          </p:cNvPr>
          <p:cNvCxnSpPr>
            <a:cxnSpLocks/>
          </p:cNvCxnSpPr>
          <p:nvPr/>
        </p:nvCxnSpPr>
        <p:spPr>
          <a:xfrm>
            <a:off x="4080934" y="4140727"/>
            <a:ext cx="4893734" cy="0"/>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F474E5A4-A772-4C48-BB81-BBE6A0392565}"/>
              </a:ext>
            </a:extLst>
          </p:cNvPr>
          <p:cNvSpPr/>
          <p:nvPr/>
        </p:nvSpPr>
        <p:spPr>
          <a:xfrm>
            <a:off x="1029854" y="5078809"/>
            <a:ext cx="1763891" cy="22793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CF990C33-E945-40AF-96C7-264B1B1DC0C5}"/>
              </a:ext>
            </a:extLst>
          </p:cNvPr>
          <p:cNvCxnSpPr>
            <a:cxnSpLocks/>
          </p:cNvCxnSpPr>
          <p:nvPr/>
        </p:nvCxnSpPr>
        <p:spPr>
          <a:xfrm>
            <a:off x="2793745" y="5276504"/>
            <a:ext cx="6119539" cy="0"/>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BF8D58-1590-48B5-BF4A-C1154F318B02}"/>
              </a:ext>
            </a:extLst>
          </p:cNvPr>
          <p:cNvSpPr txBox="1"/>
          <p:nvPr/>
        </p:nvSpPr>
        <p:spPr>
          <a:xfrm>
            <a:off x="9028160" y="1807601"/>
            <a:ext cx="3217332" cy="738664"/>
          </a:xfrm>
          <a:prstGeom prst="rect">
            <a:avLst/>
          </a:prstGeom>
          <a:noFill/>
        </p:spPr>
        <p:txBody>
          <a:bodyPr wrap="square" rtlCol="0">
            <a:spAutoFit/>
          </a:bodyPr>
          <a:lstStyle/>
          <a:p>
            <a:r>
              <a:rPr lang="en-GB" sz="1400" dirty="0">
                <a:latin typeface="Roboto" panose="02000000000000000000"/>
              </a:rPr>
              <a:t>Abstraction is achieved by abstract keyword, creating an abstract trait of DecodeConstants.</a:t>
            </a:r>
            <a:endParaRPr lang="en-US" sz="1400" dirty="0">
              <a:latin typeface="Roboto" panose="02000000000000000000"/>
            </a:endParaRPr>
          </a:p>
        </p:txBody>
      </p:sp>
      <p:sp>
        <p:nvSpPr>
          <p:cNvPr id="18" name="TextBox 17">
            <a:extLst>
              <a:ext uri="{FF2B5EF4-FFF2-40B4-BE49-F238E27FC236}">
                <a16:creationId xmlns:a16="http://schemas.microsoft.com/office/drawing/2014/main" id="{C1B4EAF6-F0F6-4A82-9471-945B2EC299C5}"/>
              </a:ext>
            </a:extLst>
          </p:cNvPr>
          <p:cNvSpPr txBox="1"/>
          <p:nvPr/>
        </p:nvSpPr>
        <p:spPr>
          <a:xfrm>
            <a:off x="9042978" y="3152405"/>
            <a:ext cx="3155373" cy="738664"/>
          </a:xfrm>
          <a:prstGeom prst="rect">
            <a:avLst/>
          </a:prstGeom>
          <a:noFill/>
        </p:spPr>
        <p:txBody>
          <a:bodyPr wrap="square" rtlCol="0">
            <a:spAutoFit/>
          </a:bodyPr>
          <a:lstStyle/>
          <a:p>
            <a:r>
              <a:rPr lang="en-GB" sz="1400" dirty="0">
                <a:latin typeface="Roboto" panose="02000000000000000000"/>
              </a:rPr>
              <a:t>Private </a:t>
            </a:r>
            <a:r>
              <a:rPr lang="en-US" sz="1400" dirty="0">
                <a:latin typeface="Roboto" panose="02000000000000000000"/>
              </a:rPr>
              <a:t>access modifier is used to encapsulate/hide method ‘access’ from other extended classes.</a:t>
            </a:r>
            <a:endParaRPr lang="en-GB" sz="1400" dirty="0">
              <a:latin typeface="Roboto" panose="02000000000000000000"/>
            </a:endParaRPr>
          </a:p>
        </p:txBody>
      </p:sp>
      <p:sp>
        <p:nvSpPr>
          <p:cNvPr id="19" name="TextBox 18">
            <a:extLst>
              <a:ext uri="{FF2B5EF4-FFF2-40B4-BE49-F238E27FC236}">
                <a16:creationId xmlns:a16="http://schemas.microsoft.com/office/drawing/2014/main" id="{2268106A-781B-41CE-8884-DB221B306476}"/>
              </a:ext>
            </a:extLst>
          </p:cNvPr>
          <p:cNvSpPr txBox="1"/>
          <p:nvPr/>
        </p:nvSpPr>
        <p:spPr>
          <a:xfrm>
            <a:off x="9086851" y="4273644"/>
            <a:ext cx="3111500" cy="738664"/>
          </a:xfrm>
          <a:prstGeom prst="rect">
            <a:avLst/>
          </a:prstGeom>
          <a:noFill/>
        </p:spPr>
        <p:txBody>
          <a:bodyPr wrap="square" rtlCol="0">
            <a:spAutoFit/>
          </a:bodyPr>
          <a:lstStyle/>
          <a:p>
            <a:r>
              <a:rPr lang="en-GB" sz="1400" dirty="0">
                <a:latin typeface="Roboto" panose="02000000000000000000"/>
              </a:rPr>
              <a:t>Keyword extend is used to extend/inherit the PMP class with parent class </a:t>
            </a:r>
            <a:r>
              <a:rPr lang="en-GB" sz="1400" dirty="0" err="1">
                <a:latin typeface="Roboto" panose="02000000000000000000"/>
              </a:rPr>
              <a:t>PMPReg</a:t>
            </a:r>
            <a:r>
              <a:rPr lang="en-GB" sz="1400" dirty="0">
                <a:latin typeface="Roboto" panose="02000000000000000000"/>
              </a:rPr>
              <a:t>.</a:t>
            </a:r>
          </a:p>
        </p:txBody>
      </p:sp>
      <p:sp>
        <p:nvSpPr>
          <p:cNvPr id="22" name="TextBox 21">
            <a:extLst>
              <a:ext uri="{FF2B5EF4-FFF2-40B4-BE49-F238E27FC236}">
                <a16:creationId xmlns:a16="http://schemas.microsoft.com/office/drawing/2014/main" id="{12ADA75B-6025-4AB2-9663-6CD9583EDC8D}"/>
              </a:ext>
            </a:extLst>
          </p:cNvPr>
          <p:cNvSpPr txBox="1"/>
          <p:nvPr/>
        </p:nvSpPr>
        <p:spPr>
          <a:xfrm>
            <a:off x="9002759" y="5396058"/>
            <a:ext cx="3111500" cy="738664"/>
          </a:xfrm>
          <a:prstGeom prst="rect">
            <a:avLst/>
          </a:prstGeom>
          <a:noFill/>
        </p:spPr>
        <p:txBody>
          <a:bodyPr wrap="square" rtlCol="0">
            <a:spAutoFit/>
          </a:bodyPr>
          <a:lstStyle/>
          <a:p>
            <a:r>
              <a:rPr lang="en-GB" sz="1400" dirty="0">
                <a:latin typeface="Roboto" panose="02000000000000000000"/>
              </a:rPr>
              <a:t>Keyword override is used to override method </a:t>
            </a:r>
            <a:r>
              <a:rPr lang="en-GB" sz="1400" dirty="0" err="1">
                <a:latin typeface="Roboto" panose="02000000000000000000"/>
              </a:rPr>
              <a:t>getOMSRAMs</a:t>
            </a:r>
            <a:r>
              <a:rPr lang="en-GB" sz="1400" dirty="0">
                <a:latin typeface="Roboto" panose="02000000000000000000"/>
              </a:rPr>
              <a:t>, which is already defined in the parent class.</a:t>
            </a:r>
          </a:p>
        </p:txBody>
      </p:sp>
      <p:pic>
        <p:nvPicPr>
          <p:cNvPr id="23" name="Picture 22">
            <a:extLst>
              <a:ext uri="{FF2B5EF4-FFF2-40B4-BE49-F238E27FC236}">
                <a16:creationId xmlns:a16="http://schemas.microsoft.com/office/drawing/2014/main" id="{2C0CD0CE-173D-4313-871F-3CAD90467E5E}"/>
              </a:ext>
            </a:extLst>
          </p:cNvPr>
          <p:cNvPicPr>
            <a:picLocks noChangeAspect="1"/>
          </p:cNvPicPr>
          <p:nvPr/>
        </p:nvPicPr>
        <p:blipFill>
          <a:blip r:embed="rId6"/>
          <a:srcRect/>
          <a:stretch/>
        </p:blipFill>
        <p:spPr>
          <a:xfrm>
            <a:off x="18472" y="5559376"/>
            <a:ext cx="2367183" cy="849757"/>
          </a:xfrm>
          <a:prstGeom prst="rect">
            <a:avLst/>
          </a:prstGeom>
        </p:spPr>
      </p:pic>
    </p:spTree>
    <p:extLst>
      <p:ext uri="{BB962C8B-B14F-4D97-AF65-F5344CB8AC3E}">
        <p14:creationId xmlns:p14="http://schemas.microsoft.com/office/powerpoint/2010/main" val="165629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p:bldP spid="37" grpId="0"/>
      <p:bldP spid="50" grpId="0"/>
      <p:bldP spid="3" grpId="0" animBg="1"/>
      <p:bldP spid="21" grpId="0" animBg="1"/>
      <p:bldP spid="11" grpId="0" animBg="1"/>
      <p:bldP spid="14" grpId="0" animBg="1"/>
      <p:bldP spid="17" grpId="0"/>
      <p:bldP spid="18" grpId="0"/>
      <p:bldP spid="19"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00C606-C7FE-4950-A7E2-40F5013EFBDC}"/>
              </a:ext>
            </a:extLst>
          </p:cNvPr>
          <p:cNvPicPr>
            <a:picLocks noChangeAspect="1"/>
          </p:cNvPicPr>
          <p:nvPr/>
        </p:nvPicPr>
        <p:blipFill rotWithShape="1">
          <a:blip r:embed="rId3"/>
          <a:srcRect/>
          <a:stretch/>
        </p:blipFill>
        <p:spPr>
          <a:xfrm>
            <a:off x="-3047" y="0"/>
            <a:ext cx="12191999" cy="6857990"/>
          </a:xfrm>
          <a:prstGeom prst="rect">
            <a:avLst/>
          </a:prstGeom>
        </p:spPr>
      </p:pic>
      <p:sp>
        <p:nvSpPr>
          <p:cNvPr id="5" name="Title 1">
            <a:extLst>
              <a:ext uri="{FF2B5EF4-FFF2-40B4-BE49-F238E27FC236}">
                <a16:creationId xmlns:a16="http://schemas.microsoft.com/office/drawing/2014/main" id="{3B859A31-2A4F-4801-9F6F-94B6C6B63491}"/>
              </a:ext>
            </a:extLst>
          </p:cNvPr>
          <p:cNvSpPr>
            <a:spLocks noGrp="1"/>
          </p:cNvSpPr>
          <p:nvPr>
            <p:ph type="title"/>
          </p:nvPr>
        </p:nvSpPr>
        <p:spPr>
          <a:xfrm>
            <a:off x="1927122" y="2545079"/>
            <a:ext cx="8554065" cy="1444971"/>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400" dirty="0">
                <a:solidFill>
                  <a:srgbClr val="FFFFFF"/>
                </a:solidFill>
                <a:latin typeface="Proxima Nova A Extra Condensed " panose="02000506030000020004"/>
                <a:ea typeface="+mj-ea"/>
                <a:cs typeface="+mj-cs"/>
              </a:rPr>
              <a:t>Putting it all Together</a:t>
            </a:r>
            <a:br>
              <a:rPr lang="en-US" sz="5200" dirty="0">
                <a:solidFill>
                  <a:srgbClr val="FFFFFF"/>
                </a:solidFill>
                <a:latin typeface="Proxima Nova A Extra Condensed " panose="02000506030000020004"/>
                <a:ea typeface="+mj-ea"/>
                <a:cs typeface="+mj-cs"/>
              </a:rPr>
            </a:br>
            <a:r>
              <a:rPr lang="en-US" sz="3600" dirty="0">
                <a:solidFill>
                  <a:srgbClr val="FFFFFF"/>
                </a:solidFill>
                <a:latin typeface="Proxima Nova A Extra Condensed " panose="02000506030000020004"/>
                <a:ea typeface="+mj-ea"/>
                <a:cs typeface="+mj-cs"/>
              </a:rPr>
              <a:t>(MASS: Hardware and Software)</a:t>
            </a:r>
          </a:p>
        </p:txBody>
      </p:sp>
    </p:spTree>
    <p:extLst>
      <p:ext uri="{BB962C8B-B14F-4D97-AF65-F5344CB8AC3E}">
        <p14:creationId xmlns:p14="http://schemas.microsoft.com/office/powerpoint/2010/main" val="4000387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1336" r="10269" b="23081"/>
          <a:stretch/>
        </p:blipFill>
        <p:spPr>
          <a:xfrm>
            <a:off x="457751" y="519953"/>
            <a:ext cx="4397950" cy="5585011"/>
          </a:xfrm>
        </p:spPr>
      </p:pic>
      <p:pic>
        <p:nvPicPr>
          <p:cNvPr id="5" name="Picture 4" descr="A picture containing timeline&#10;&#10;Description automatically generated">
            <a:extLst>
              <a:ext uri="{FF2B5EF4-FFF2-40B4-BE49-F238E27FC236}">
                <a16:creationId xmlns:a16="http://schemas.microsoft.com/office/drawing/2014/main" id="{A7A81151-C7A9-4985-BF0A-1157D3FF4CD8}"/>
              </a:ext>
            </a:extLst>
          </p:cNvPr>
          <p:cNvPicPr>
            <a:picLocks noChangeAspect="1"/>
          </p:cNvPicPr>
          <p:nvPr/>
        </p:nvPicPr>
        <p:blipFill rotWithShape="1">
          <a:blip r:embed="rId3"/>
          <a:srcRect l="5778" t="14185" r="5423" b="10181"/>
          <a:stretch/>
        </p:blipFill>
        <p:spPr>
          <a:xfrm>
            <a:off x="4919958" y="1246173"/>
            <a:ext cx="6668013" cy="2166400"/>
          </a:xfrm>
          <a:prstGeom prst="rect">
            <a:avLst/>
          </a:prstGeom>
        </p:spPr>
      </p:pic>
      <p:sp>
        <p:nvSpPr>
          <p:cNvPr id="2" name="Rectangle 1"/>
          <p:cNvSpPr/>
          <p:nvPr/>
        </p:nvSpPr>
        <p:spPr>
          <a:xfrm>
            <a:off x="2296146" y="179869"/>
            <a:ext cx="6238254" cy="954107"/>
          </a:xfrm>
          <a:prstGeom prst="rect">
            <a:avLst/>
          </a:prstGeom>
        </p:spPr>
        <p:txBody>
          <a:bodyPr wrap="square">
            <a:spAutoFit/>
          </a:bodyPr>
          <a:lstStyle/>
          <a:p>
            <a:r>
              <a:rPr lang="en-US" sz="2800" b="1" dirty="0">
                <a:solidFill>
                  <a:srgbClr val="092864"/>
                </a:solidFill>
                <a:latin typeface="Roboto" panose="02000000000000000000"/>
              </a:rPr>
              <a:t>Code Explanation and Back-tracing</a:t>
            </a:r>
          </a:p>
          <a:p>
            <a:r>
              <a:rPr lang="en-US" sz="2800" b="1" dirty="0">
                <a:solidFill>
                  <a:srgbClr val="092864"/>
                </a:solidFill>
                <a:latin typeface="Roboto" panose="02000000000000000000"/>
              </a:rPr>
              <a:t>by Flowcharts and  Block Diagram</a:t>
            </a:r>
          </a:p>
        </p:txBody>
      </p:sp>
      <p:sp>
        <p:nvSpPr>
          <p:cNvPr id="8" name="Content Placeholder 2">
            <a:extLst>
              <a:ext uri="{FF2B5EF4-FFF2-40B4-BE49-F238E27FC236}">
                <a16:creationId xmlns:a16="http://schemas.microsoft.com/office/drawing/2014/main" id="{B153323D-5E71-44AA-9A76-2E6CD0A37A5E}"/>
              </a:ext>
            </a:extLst>
          </p:cNvPr>
          <p:cNvSpPr txBox="1">
            <a:spLocks/>
          </p:cNvSpPr>
          <p:nvPr/>
        </p:nvSpPr>
        <p:spPr>
          <a:xfrm>
            <a:off x="4661011" y="3292194"/>
            <a:ext cx="7347569" cy="276346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t>Class </a:t>
            </a:r>
            <a:r>
              <a:rPr lang="en-US" sz="1500" dirty="0" err="1"/>
              <a:t>RegFile</a:t>
            </a:r>
            <a:r>
              <a:rPr lang="en-US" sz="1500" dirty="0"/>
              <a:t> is initiated with three parameters n, w and zero having type Int and Bool.</a:t>
            </a:r>
          </a:p>
          <a:p>
            <a:r>
              <a:rPr lang="en-US" sz="1500" dirty="0"/>
              <a:t>This class creates register file of rocket-Chip.</a:t>
            </a:r>
          </a:p>
          <a:p>
            <a:r>
              <a:rPr lang="en-US" sz="1500" dirty="0"/>
              <a:t>Mem function is used to create memory where n= depth/entries of memory and w=width of memory.</a:t>
            </a:r>
          </a:p>
          <a:p>
            <a:r>
              <a:rPr lang="en-GB" sz="1500" dirty="0"/>
              <a:t>In the class </a:t>
            </a:r>
            <a:r>
              <a:rPr lang="en-GB" sz="1500" dirty="0" err="1"/>
              <a:t>RegFile</a:t>
            </a:r>
            <a:r>
              <a:rPr lang="en-GB" sz="1500" dirty="0"/>
              <a:t>, a private method named access is defined for accessing the </a:t>
            </a:r>
            <a:br>
              <a:rPr lang="en-GB" sz="1500" dirty="0"/>
            </a:br>
            <a:r>
              <a:rPr lang="en-GB" sz="1500" dirty="0"/>
              <a:t>register file data by taking the address as its input parameter.</a:t>
            </a:r>
          </a:p>
          <a:p>
            <a:r>
              <a:rPr lang="en-GB" sz="1500" dirty="0"/>
              <a:t>Private variable reads calculates the address which will be used to read the data.</a:t>
            </a:r>
          </a:p>
          <a:p>
            <a:r>
              <a:rPr lang="en-US" sz="1500" dirty="0"/>
              <a:t>Private variable </a:t>
            </a:r>
            <a:r>
              <a:rPr lang="en-US" sz="1500" dirty="0" err="1"/>
              <a:t>canRead</a:t>
            </a:r>
            <a:r>
              <a:rPr lang="en-US" sz="1500" dirty="0"/>
              <a:t> is defined as true for read state.</a:t>
            </a:r>
          </a:p>
          <a:p>
            <a:r>
              <a:rPr lang="en-US" sz="1500" dirty="0"/>
              <a:t>For write state </a:t>
            </a:r>
            <a:r>
              <a:rPr lang="en-US" sz="1500" dirty="0" err="1"/>
              <a:t>canRead</a:t>
            </a:r>
            <a:r>
              <a:rPr lang="en-US" sz="1500" dirty="0"/>
              <a:t> will be false.</a:t>
            </a:r>
          </a:p>
          <a:p>
            <a:r>
              <a:rPr lang="en-US" sz="1500" dirty="0"/>
              <a:t>“read” method is defined in class </a:t>
            </a:r>
            <a:r>
              <a:rPr lang="en-US" sz="1500" dirty="0" err="1"/>
              <a:t>RegFile</a:t>
            </a:r>
            <a:r>
              <a:rPr lang="en-US" sz="1500" dirty="0"/>
              <a:t> to read data from register file. It takes </a:t>
            </a:r>
            <a:r>
              <a:rPr lang="en-US" sz="1500" dirty="0" err="1"/>
              <a:t>addr</a:t>
            </a:r>
            <a:r>
              <a:rPr lang="en-US" sz="1500" dirty="0"/>
              <a:t> as parameter</a:t>
            </a:r>
            <a:r>
              <a:rPr lang="en-US" dirty="0"/>
              <a:t>.</a:t>
            </a:r>
          </a:p>
          <a:p>
            <a:pPr algn="just"/>
            <a:endParaRPr lang="en-US" dirty="0"/>
          </a:p>
          <a:p>
            <a:pPr algn="just"/>
            <a:endParaRPr lang="en-US" dirty="0"/>
          </a:p>
          <a:p>
            <a:pPr algn="just"/>
            <a:endParaRPr lang="en-US" dirty="0"/>
          </a:p>
        </p:txBody>
      </p:sp>
      <p:pic>
        <p:nvPicPr>
          <p:cNvPr id="6" name="Picture 5">
            <a:extLst>
              <a:ext uri="{FF2B5EF4-FFF2-40B4-BE49-F238E27FC236}">
                <a16:creationId xmlns:a16="http://schemas.microsoft.com/office/drawing/2014/main" id="{A99DE5A5-8FB1-4178-8905-F87C8BE679E0}"/>
              </a:ext>
            </a:extLst>
          </p:cNvPr>
          <p:cNvPicPr>
            <a:picLocks noChangeAspect="1"/>
          </p:cNvPicPr>
          <p:nvPr/>
        </p:nvPicPr>
        <p:blipFill>
          <a:blip r:embed="rId4"/>
          <a:srcRect/>
          <a:stretch/>
        </p:blipFill>
        <p:spPr>
          <a:xfrm>
            <a:off x="0" y="5705656"/>
            <a:ext cx="1761662" cy="632391"/>
          </a:xfrm>
          <a:prstGeom prst="rect">
            <a:avLst/>
          </a:prstGeom>
        </p:spPr>
      </p:pic>
    </p:spTree>
    <p:extLst>
      <p:ext uri="{BB962C8B-B14F-4D97-AF65-F5344CB8AC3E}">
        <p14:creationId xmlns:p14="http://schemas.microsoft.com/office/powerpoint/2010/main" val="3783185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4622D0-5A66-4BB2-A61A-D78503C1FB18}"/>
              </a:ext>
            </a:extLst>
          </p:cNvPr>
          <p:cNvPicPr>
            <a:picLocks noChangeAspect="1"/>
          </p:cNvPicPr>
          <p:nvPr/>
        </p:nvPicPr>
        <p:blipFill>
          <a:blip r:embed="rId2"/>
          <a:srcRect/>
          <a:stretch/>
        </p:blipFill>
        <p:spPr>
          <a:xfrm>
            <a:off x="-1" y="-1"/>
            <a:ext cx="12192000" cy="6917153"/>
          </a:xfrm>
          <a:prstGeom prst="rect">
            <a:avLst/>
          </a:prstGeom>
        </p:spPr>
      </p:pic>
      <p:sp>
        <p:nvSpPr>
          <p:cNvPr id="20" name="TextBox 19">
            <a:extLst>
              <a:ext uri="{FF2B5EF4-FFF2-40B4-BE49-F238E27FC236}">
                <a16:creationId xmlns:a16="http://schemas.microsoft.com/office/drawing/2014/main" id="{FF86611F-C563-490A-BEA5-212EEF83624A}"/>
              </a:ext>
            </a:extLst>
          </p:cNvPr>
          <p:cNvSpPr txBox="1"/>
          <p:nvPr/>
        </p:nvSpPr>
        <p:spPr>
          <a:xfrm>
            <a:off x="382255" y="1602680"/>
            <a:ext cx="6751529" cy="369332"/>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22" name="Rectangle 21">
            <a:extLst>
              <a:ext uri="{FF2B5EF4-FFF2-40B4-BE49-F238E27FC236}">
                <a16:creationId xmlns:a16="http://schemas.microsoft.com/office/drawing/2014/main" id="{F8ACFFB0-852B-45CD-9154-7E04FE16ABAA}"/>
              </a:ext>
            </a:extLst>
          </p:cNvPr>
          <p:cNvSpPr/>
          <p:nvPr/>
        </p:nvSpPr>
        <p:spPr>
          <a:xfrm>
            <a:off x="-2" y="4212404"/>
            <a:ext cx="12192001" cy="2704749"/>
          </a:xfrm>
          <a:prstGeom prst="rect">
            <a:avLst/>
          </a:prstGeom>
          <a:solidFill>
            <a:srgbClr val="092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BAFA3D1-DC33-4B7B-8C52-1C4A68526E9A}"/>
              </a:ext>
            </a:extLst>
          </p:cNvPr>
          <p:cNvSpPr txBox="1"/>
          <p:nvPr/>
        </p:nvSpPr>
        <p:spPr>
          <a:xfrm>
            <a:off x="702365" y="4456581"/>
            <a:ext cx="11047131" cy="1877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en-US" sz="4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Reverse Engineering of Rocket-Chip</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Dr. Roomi Naqvi, MERL Researchers &amp; Students  </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Director</a:t>
            </a:r>
          </a:p>
          <a:p>
            <a:pPr algn="r"/>
            <a:r>
              <a:rPr lang="en-US" sz="24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MERL-PAKISTAN</a:t>
            </a:r>
            <a:endParaRPr lang="en-US" sz="36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endParaRPr>
          </a:p>
        </p:txBody>
      </p:sp>
      <p:sp>
        <p:nvSpPr>
          <p:cNvPr id="26" name="TextBox 25">
            <a:extLst>
              <a:ext uri="{FF2B5EF4-FFF2-40B4-BE49-F238E27FC236}">
                <a16:creationId xmlns:a16="http://schemas.microsoft.com/office/drawing/2014/main" id="{410D9583-6904-48C7-959F-754DE3476BA1}"/>
              </a:ext>
            </a:extLst>
          </p:cNvPr>
          <p:cNvSpPr txBox="1"/>
          <p:nvPr/>
        </p:nvSpPr>
        <p:spPr>
          <a:xfrm>
            <a:off x="442504" y="6149352"/>
            <a:ext cx="346591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#RISCVSUMMIT</a:t>
            </a:r>
          </a:p>
        </p:txBody>
      </p:sp>
      <p:sp>
        <p:nvSpPr>
          <p:cNvPr id="28" name="Rectangle 27">
            <a:extLst>
              <a:ext uri="{FF2B5EF4-FFF2-40B4-BE49-F238E27FC236}">
                <a16:creationId xmlns:a16="http://schemas.microsoft.com/office/drawing/2014/main" id="{AB2D9217-69CB-47D6-BA07-124BDD6D3680}"/>
              </a:ext>
            </a:extLst>
          </p:cNvPr>
          <p:cNvSpPr/>
          <p:nvPr/>
        </p:nvSpPr>
        <p:spPr>
          <a:xfrm>
            <a:off x="9242973" y="701242"/>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icture 13">
            <a:extLst>
              <a:ext uri="{FF2B5EF4-FFF2-40B4-BE49-F238E27FC236}">
                <a16:creationId xmlns:a16="http://schemas.microsoft.com/office/drawing/2014/main" id="{D610D2A5-EF84-4897-A20C-8AF3FD1DF32D}"/>
              </a:ext>
            </a:extLst>
          </p:cNvPr>
          <p:cNvPicPr>
            <a:picLocks noChangeAspect="1"/>
          </p:cNvPicPr>
          <p:nvPr/>
        </p:nvPicPr>
        <p:blipFill>
          <a:blip r:embed="rId3"/>
          <a:srcRect/>
          <a:stretch/>
        </p:blipFill>
        <p:spPr>
          <a:xfrm>
            <a:off x="9308290" y="717047"/>
            <a:ext cx="2367183" cy="849757"/>
          </a:xfrm>
          <a:prstGeom prst="rect">
            <a:avLst/>
          </a:prstGeom>
        </p:spPr>
      </p:pic>
    </p:spTree>
    <p:extLst>
      <p:ext uri="{BB962C8B-B14F-4D97-AF65-F5344CB8AC3E}">
        <p14:creationId xmlns:p14="http://schemas.microsoft.com/office/powerpoint/2010/main" val="778352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6B9AD6-E75C-4E32-9084-A61C5FF4F220}"/>
              </a:ext>
            </a:extLst>
          </p:cNvPr>
          <p:cNvPicPr>
            <a:picLocks noChangeAspect="1"/>
          </p:cNvPicPr>
          <p:nvPr/>
        </p:nvPicPr>
        <p:blipFill rotWithShape="1">
          <a:blip r:embed="rId2"/>
          <a:srcRect r="3314"/>
          <a:stretch/>
        </p:blipFill>
        <p:spPr>
          <a:xfrm>
            <a:off x="4638292" y="943518"/>
            <a:ext cx="4657340" cy="4970963"/>
          </a:xfrm>
          <a:prstGeom prst="rect">
            <a:avLst/>
          </a:prstGeom>
        </p:spPr>
      </p:pic>
      <p:sp>
        <p:nvSpPr>
          <p:cNvPr id="55" name="Rectangle: Rounded Corners 54">
            <a:extLst>
              <a:ext uri="{FF2B5EF4-FFF2-40B4-BE49-F238E27FC236}">
                <a16:creationId xmlns:a16="http://schemas.microsoft.com/office/drawing/2014/main" id="{C1B6B8EF-DBCA-4C49-A835-B97AD8D59175}"/>
              </a:ext>
            </a:extLst>
          </p:cNvPr>
          <p:cNvSpPr/>
          <p:nvPr/>
        </p:nvSpPr>
        <p:spPr>
          <a:xfrm>
            <a:off x="72736" y="1407459"/>
            <a:ext cx="3352272" cy="822819"/>
          </a:xfrm>
          <a:prstGeom prst="roundRect">
            <a:avLst/>
          </a:prstGeom>
          <a:solidFill>
            <a:schemeClr val="bg1"/>
          </a:solidFill>
          <a:ln w="12700">
            <a:solidFill>
              <a:srgbClr val="092864"/>
            </a:solidFill>
            <a:extLst>
              <a:ext uri="{C807C97D-BFC1-408E-A445-0C87EB9F89A2}">
                <ask:lineSketchStyleProps xmlns:ask="http://schemas.microsoft.com/office/drawing/2018/sketchyshapes" sd="981765707">
                  <a:custGeom>
                    <a:avLst/>
                    <a:gdLst>
                      <a:gd name="connsiteX0" fmla="*/ 0 w 2961564"/>
                      <a:gd name="connsiteY0" fmla="*/ 0 h 538592"/>
                      <a:gd name="connsiteX1" fmla="*/ 2961564 w 2961564"/>
                      <a:gd name="connsiteY1" fmla="*/ 0 h 538592"/>
                      <a:gd name="connsiteX2" fmla="*/ 2961564 w 2961564"/>
                      <a:gd name="connsiteY2" fmla="*/ 538592 h 538592"/>
                      <a:gd name="connsiteX3" fmla="*/ 0 w 2961564"/>
                      <a:gd name="connsiteY3" fmla="*/ 538592 h 538592"/>
                      <a:gd name="connsiteX4" fmla="*/ 0 w 2961564"/>
                      <a:gd name="connsiteY4" fmla="*/ 0 h 53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64" h="538592" fill="none" extrusionOk="0">
                        <a:moveTo>
                          <a:pt x="0" y="0"/>
                        </a:moveTo>
                        <a:cubicBezTo>
                          <a:pt x="603109" y="-33775"/>
                          <a:pt x="1966075" y="138873"/>
                          <a:pt x="2961564" y="0"/>
                        </a:cubicBezTo>
                        <a:cubicBezTo>
                          <a:pt x="3007011" y="167763"/>
                          <a:pt x="2996618" y="299956"/>
                          <a:pt x="2961564" y="538592"/>
                        </a:cubicBezTo>
                        <a:cubicBezTo>
                          <a:pt x="2351629" y="401262"/>
                          <a:pt x="1122432" y="400736"/>
                          <a:pt x="0" y="538592"/>
                        </a:cubicBezTo>
                        <a:cubicBezTo>
                          <a:pt x="25039" y="477926"/>
                          <a:pt x="-36470" y="228867"/>
                          <a:pt x="0" y="0"/>
                        </a:cubicBezTo>
                        <a:close/>
                      </a:path>
                      <a:path w="2961564" h="538592" stroke="0" extrusionOk="0">
                        <a:moveTo>
                          <a:pt x="0" y="0"/>
                        </a:moveTo>
                        <a:cubicBezTo>
                          <a:pt x="752108" y="-101487"/>
                          <a:pt x="1887156" y="-162162"/>
                          <a:pt x="2961564" y="0"/>
                        </a:cubicBezTo>
                        <a:cubicBezTo>
                          <a:pt x="2923153" y="125590"/>
                          <a:pt x="2999114" y="347232"/>
                          <a:pt x="2961564" y="538592"/>
                        </a:cubicBezTo>
                        <a:cubicBezTo>
                          <a:pt x="2477863" y="588657"/>
                          <a:pt x="341914" y="380143"/>
                          <a:pt x="0" y="538592"/>
                        </a:cubicBezTo>
                        <a:cubicBezTo>
                          <a:pt x="-17637" y="404205"/>
                          <a:pt x="19718" y="164087"/>
                          <a:pt x="0" y="0"/>
                        </a:cubicBezTo>
                        <a:close/>
                      </a:path>
                    </a:pathLst>
                  </a:custGeom>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Roboto" panose="02000000000000000000"/>
              </a:rPr>
              <a:t>regAddrMask</a:t>
            </a:r>
            <a:r>
              <a:rPr lang="en-US" dirty="0">
                <a:solidFill>
                  <a:schemeClr val="tx1"/>
                </a:solidFill>
                <a:latin typeface="Roboto" panose="02000000000000000000"/>
              </a:rPr>
              <a:t> [n] = depth/entry of register file memory</a:t>
            </a:r>
          </a:p>
        </p:txBody>
      </p:sp>
      <p:cxnSp>
        <p:nvCxnSpPr>
          <p:cNvPr id="57" name="Straight Arrow Connector 56">
            <a:extLst>
              <a:ext uri="{FF2B5EF4-FFF2-40B4-BE49-F238E27FC236}">
                <a16:creationId xmlns:a16="http://schemas.microsoft.com/office/drawing/2014/main" id="{956AE677-9923-42C4-BBB0-26EC2C43149E}"/>
              </a:ext>
            </a:extLst>
          </p:cNvPr>
          <p:cNvCxnSpPr>
            <a:cxnSpLocks/>
          </p:cNvCxnSpPr>
          <p:nvPr/>
        </p:nvCxnSpPr>
        <p:spPr>
          <a:xfrm flipH="1" flipV="1">
            <a:off x="3425008" y="1919088"/>
            <a:ext cx="1213284" cy="443632"/>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2FABE78F-6964-4627-BDE5-0CF6A1154AAA}"/>
              </a:ext>
            </a:extLst>
          </p:cNvPr>
          <p:cNvSpPr/>
          <p:nvPr/>
        </p:nvSpPr>
        <p:spPr>
          <a:xfrm>
            <a:off x="72736" y="2484273"/>
            <a:ext cx="3471824" cy="602424"/>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panose="02000000000000000000"/>
              </a:rPr>
              <a:t>xLen[w] = width of registers </a:t>
            </a:r>
            <a:r>
              <a:rPr lang="en-GB" dirty="0">
                <a:solidFill>
                  <a:schemeClr val="tx1"/>
                </a:solidFill>
                <a:latin typeface="Roboto" panose="02000000000000000000"/>
              </a:rPr>
              <a:t>[31:0] / [63:0]</a:t>
            </a:r>
            <a:endParaRPr lang="en-US" dirty="0">
              <a:solidFill>
                <a:schemeClr val="tx1"/>
              </a:solidFill>
              <a:latin typeface="Roboto" panose="02000000000000000000"/>
            </a:endParaRPr>
          </a:p>
        </p:txBody>
      </p:sp>
      <p:sp>
        <p:nvSpPr>
          <p:cNvPr id="65" name="Rectangle: Rounded Corners 64">
            <a:extLst>
              <a:ext uri="{FF2B5EF4-FFF2-40B4-BE49-F238E27FC236}">
                <a16:creationId xmlns:a16="http://schemas.microsoft.com/office/drawing/2014/main" id="{2BB9443A-17D7-48C4-8487-1E0FAB2FB7D6}"/>
              </a:ext>
            </a:extLst>
          </p:cNvPr>
          <p:cNvSpPr/>
          <p:nvPr/>
        </p:nvSpPr>
        <p:spPr>
          <a:xfrm>
            <a:off x="72736" y="3260997"/>
            <a:ext cx="3471825" cy="538592"/>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Roboto" panose="02000000000000000000"/>
              </a:rPr>
              <a:t>raddr</a:t>
            </a:r>
            <a:r>
              <a:rPr lang="en-US" dirty="0">
                <a:solidFill>
                  <a:schemeClr val="tx1"/>
                </a:solidFill>
                <a:latin typeface="Roboto" panose="02000000000000000000"/>
              </a:rPr>
              <a:t> = address of register [4:0]</a:t>
            </a:r>
          </a:p>
        </p:txBody>
      </p:sp>
      <p:sp>
        <p:nvSpPr>
          <p:cNvPr id="66" name="Rectangle: Rounded Corners 65">
            <a:extLst>
              <a:ext uri="{FF2B5EF4-FFF2-40B4-BE49-F238E27FC236}">
                <a16:creationId xmlns:a16="http://schemas.microsoft.com/office/drawing/2014/main" id="{6161C1FB-E4EF-4C20-BD89-17A4ED6A67D0}"/>
              </a:ext>
            </a:extLst>
          </p:cNvPr>
          <p:cNvSpPr/>
          <p:nvPr/>
        </p:nvSpPr>
        <p:spPr>
          <a:xfrm>
            <a:off x="72737" y="4003412"/>
            <a:ext cx="3471825" cy="538592"/>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panose="02000000000000000000"/>
              </a:rPr>
              <a:t>data = data to be written in the register </a:t>
            </a:r>
            <a:r>
              <a:rPr lang="en-GB" dirty="0">
                <a:solidFill>
                  <a:schemeClr val="tx1"/>
                </a:solidFill>
                <a:latin typeface="Roboto" panose="02000000000000000000"/>
              </a:rPr>
              <a:t>[31:0] / [63:0]</a:t>
            </a:r>
            <a:endParaRPr lang="en-US" dirty="0">
              <a:solidFill>
                <a:schemeClr val="tx1"/>
              </a:solidFill>
              <a:latin typeface="Roboto" panose="02000000000000000000"/>
            </a:endParaRPr>
          </a:p>
        </p:txBody>
      </p:sp>
      <p:sp>
        <p:nvSpPr>
          <p:cNvPr id="70" name="Rectangle: Rounded Corners 69">
            <a:extLst>
              <a:ext uri="{FF2B5EF4-FFF2-40B4-BE49-F238E27FC236}">
                <a16:creationId xmlns:a16="http://schemas.microsoft.com/office/drawing/2014/main" id="{DD1DEE63-3EC2-44B8-81C0-86B83327DEF0}"/>
              </a:ext>
            </a:extLst>
          </p:cNvPr>
          <p:cNvSpPr/>
          <p:nvPr/>
        </p:nvSpPr>
        <p:spPr>
          <a:xfrm>
            <a:off x="8775510" y="1496291"/>
            <a:ext cx="3138985" cy="906893"/>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panose="02000000000000000000"/>
              </a:rPr>
              <a:t>reads.lasts._2 = data read from register file address </a:t>
            </a:r>
            <a:r>
              <a:rPr lang="en-GB" dirty="0">
                <a:solidFill>
                  <a:schemeClr val="tx1"/>
                </a:solidFill>
                <a:latin typeface="Roboto" panose="02000000000000000000"/>
              </a:rPr>
              <a:t>[31:0] / [63:0]</a:t>
            </a:r>
            <a:endParaRPr lang="en-US" dirty="0">
              <a:solidFill>
                <a:schemeClr val="tx1"/>
              </a:solidFill>
              <a:latin typeface="Roboto" panose="02000000000000000000"/>
            </a:endParaRPr>
          </a:p>
        </p:txBody>
      </p:sp>
      <p:cxnSp>
        <p:nvCxnSpPr>
          <p:cNvPr id="71" name="Straight Arrow Connector 70">
            <a:extLst>
              <a:ext uri="{FF2B5EF4-FFF2-40B4-BE49-F238E27FC236}">
                <a16:creationId xmlns:a16="http://schemas.microsoft.com/office/drawing/2014/main" id="{D387A32C-8026-4135-9E6D-B911EB66730C}"/>
              </a:ext>
            </a:extLst>
          </p:cNvPr>
          <p:cNvCxnSpPr>
            <a:cxnSpLocks/>
          </p:cNvCxnSpPr>
          <p:nvPr/>
        </p:nvCxnSpPr>
        <p:spPr>
          <a:xfrm flipH="1" flipV="1">
            <a:off x="3544563" y="2826008"/>
            <a:ext cx="1307109" cy="26068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DF9461C-9FA7-447A-87AC-F5FCE7E198D2}"/>
              </a:ext>
            </a:extLst>
          </p:cNvPr>
          <p:cNvCxnSpPr>
            <a:cxnSpLocks/>
          </p:cNvCxnSpPr>
          <p:nvPr/>
        </p:nvCxnSpPr>
        <p:spPr>
          <a:xfrm flipH="1" flipV="1">
            <a:off x="3544562" y="3510131"/>
            <a:ext cx="1208600" cy="24523"/>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7F3EB46-2023-48CA-84F8-0E308381430E}"/>
              </a:ext>
            </a:extLst>
          </p:cNvPr>
          <p:cNvCxnSpPr>
            <a:cxnSpLocks/>
            <a:endCxn id="66" idx="3"/>
          </p:cNvCxnSpPr>
          <p:nvPr/>
        </p:nvCxnSpPr>
        <p:spPr>
          <a:xfrm flipH="1">
            <a:off x="3544562" y="4028309"/>
            <a:ext cx="1307110" cy="24439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970F356-457B-4A48-B363-55E593E8AE39}"/>
              </a:ext>
            </a:extLst>
          </p:cNvPr>
          <p:cNvCxnSpPr>
            <a:cxnSpLocks/>
          </p:cNvCxnSpPr>
          <p:nvPr/>
        </p:nvCxnSpPr>
        <p:spPr>
          <a:xfrm flipV="1">
            <a:off x="8883652" y="2469998"/>
            <a:ext cx="1032093" cy="304415"/>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3DD04150-F8B6-4E3A-B23B-35E0BD7387E5}"/>
              </a:ext>
            </a:extLst>
          </p:cNvPr>
          <p:cNvSpPr/>
          <p:nvPr/>
        </p:nvSpPr>
        <p:spPr>
          <a:xfrm>
            <a:off x="9055510" y="4008315"/>
            <a:ext cx="2858985" cy="906894"/>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Roboto" panose="02000000000000000000"/>
              </a:rPr>
              <a:t>rdata</a:t>
            </a:r>
            <a:r>
              <a:rPr lang="en-US" dirty="0">
                <a:solidFill>
                  <a:schemeClr val="tx1"/>
                </a:solidFill>
                <a:latin typeface="Roboto" panose="02000000000000000000"/>
              </a:rPr>
              <a:t> = data output from register file </a:t>
            </a:r>
            <a:r>
              <a:rPr lang="en-GB" dirty="0">
                <a:solidFill>
                  <a:schemeClr val="tx1"/>
                </a:solidFill>
                <a:latin typeface="Roboto" panose="02000000000000000000"/>
              </a:rPr>
              <a:t>[31:0] / [63:0]</a:t>
            </a:r>
            <a:endParaRPr lang="en-US" dirty="0">
              <a:solidFill>
                <a:schemeClr val="tx1"/>
              </a:solidFill>
              <a:latin typeface="Roboto" panose="02000000000000000000"/>
            </a:endParaRPr>
          </a:p>
        </p:txBody>
      </p:sp>
      <p:cxnSp>
        <p:nvCxnSpPr>
          <p:cNvPr id="26" name="Straight Arrow Connector 25">
            <a:extLst>
              <a:ext uri="{FF2B5EF4-FFF2-40B4-BE49-F238E27FC236}">
                <a16:creationId xmlns:a16="http://schemas.microsoft.com/office/drawing/2014/main" id="{6ED7C153-8C77-4D08-B35C-3080C8C7F720}"/>
              </a:ext>
            </a:extLst>
          </p:cNvPr>
          <p:cNvCxnSpPr>
            <a:cxnSpLocks/>
          </p:cNvCxnSpPr>
          <p:nvPr/>
        </p:nvCxnSpPr>
        <p:spPr>
          <a:xfrm>
            <a:off x="8883652" y="3582341"/>
            <a:ext cx="1032093" cy="328633"/>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F662271-B70D-4349-B80D-A0B69450873E}"/>
              </a:ext>
            </a:extLst>
          </p:cNvPr>
          <p:cNvPicPr>
            <a:picLocks noChangeAspect="1"/>
          </p:cNvPicPr>
          <p:nvPr/>
        </p:nvPicPr>
        <p:blipFill>
          <a:blip r:embed="rId3"/>
          <a:srcRect/>
          <a:stretch/>
        </p:blipFill>
        <p:spPr>
          <a:xfrm>
            <a:off x="10047978" y="5530445"/>
            <a:ext cx="2367183" cy="849757"/>
          </a:xfrm>
          <a:prstGeom prst="rect">
            <a:avLst/>
          </a:prstGeom>
        </p:spPr>
      </p:pic>
      <p:sp>
        <p:nvSpPr>
          <p:cNvPr id="14" name="Rectangle 13">
            <a:extLst>
              <a:ext uri="{FF2B5EF4-FFF2-40B4-BE49-F238E27FC236}">
                <a16:creationId xmlns:a16="http://schemas.microsoft.com/office/drawing/2014/main" id="{1AB42304-4E22-4F27-A3A3-0F3BD4C3BA9E}"/>
              </a:ext>
            </a:extLst>
          </p:cNvPr>
          <p:cNvSpPr/>
          <p:nvPr/>
        </p:nvSpPr>
        <p:spPr>
          <a:xfrm>
            <a:off x="8978630" y="5418306"/>
            <a:ext cx="428093" cy="398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55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500"/>
                                        <p:tgtEl>
                                          <p:spTgt spid="8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3" grpId="0" animBg="1"/>
      <p:bldP spid="65" grpId="0" animBg="1"/>
      <p:bldP spid="66" grpId="0" animBg="1"/>
      <p:bldP spid="70"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Content Placeholder 57" descr="Graphical user interface, text, application, Word&#10;&#10;Description automatically generated">
            <a:extLst>
              <a:ext uri="{FF2B5EF4-FFF2-40B4-BE49-F238E27FC236}">
                <a16:creationId xmlns:a16="http://schemas.microsoft.com/office/drawing/2014/main" id="{3EDD6393-8685-4332-B906-59A983DD063C}"/>
              </a:ext>
            </a:extLst>
          </p:cNvPr>
          <p:cNvPicPr>
            <a:picLocks noGrp="1" noChangeAspect="1"/>
          </p:cNvPicPr>
          <p:nvPr>
            <p:ph idx="1"/>
          </p:nvPr>
        </p:nvPicPr>
        <p:blipFill rotWithShape="1">
          <a:blip r:embed="rId2"/>
          <a:srcRect l="6770" t="13674" r="6770" b="17040"/>
          <a:stretch/>
        </p:blipFill>
        <p:spPr>
          <a:xfrm>
            <a:off x="133456" y="2448327"/>
            <a:ext cx="3745180" cy="1255668"/>
          </a:xfrm>
        </p:spPr>
      </p:pic>
      <p:pic>
        <p:nvPicPr>
          <p:cNvPr id="52" name="Picture 51" descr="Text&#10;&#10;Description automatically generated">
            <a:extLst>
              <a:ext uri="{FF2B5EF4-FFF2-40B4-BE49-F238E27FC236}">
                <a16:creationId xmlns:a16="http://schemas.microsoft.com/office/drawing/2014/main" id="{28434E41-28D9-4168-B407-834FBD58BA17}"/>
              </a:ext>
            </a:extLst>
          </p:cNvPr>
          <p:cNvPicPr>
            <a:picLocks noChangeAspect="1"/>
          </p:cNvPicPr>
          <p:nvPr/>
        </p:nvPicPr>
        <p:blipFill rotWithShape="1">
          <a:blip r:embed="rId3"/>
          <a:srcRect l="5259" t="4655" r="5443" b="4413"/>
          <a:stretch/>
        </p:blipFill>
        <p:spPr>
          <a:xfrm>
            <a:off x="3844348" y="-16626"/>
            <a:ext cx="4600333" cy="6236104"/>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84C2A26F-4DCE-4F18-990B-C3214A10D16C}"/>
              </a:ext>
            </a:extLst>
          </p:cNvPr>
          <p:cNvPicPr>
            <a:picLocks noChangeAspect="1"/>
          </p:cNvPicPr>
          <p:nvPr/>
        </p:nvPicPr>
        <p:blipFill rotWithShape="1">
          <a:blip r:embed="rId4"/>
          <a:srcRect l="7101" t="19665" r="6387" b="19058"/>
          <a:stretch/>
        </p:blipFill>
        <p:spPr>
          <a:xfrm>
            <a:off x="8424972" y="4942217"/>
            <a:ext cx="3554722" cy="909774"/>
          </a:xfrm>
          <a:prstGeom prst="rect">
            <a:avLst/>
          </a:prstGeom>
        </p:spPr>
      </p:pic>
      <p:sp>
        <p:nvSpPr>
          <p:cNvPr id="10" name="Rectangle: Rounded Corners 9">
            <a:extLst>
              <a:ext uri="{FF2B5EF4-FFF2-40B4-BE49-F238E27FC236}">
                <a16:creationId xmlns:a16="http://schemas.microsoft.com/office/drawing/2014/main" id="{D0E7CBEF-AAB0-4B8D-8C6C-72E4BBDB127F}"/>
              </a:ext>
            </a:extLst>
          </p:cNvPr>
          <p:cNvSpPr/>
          <p:nvPr/>
        </p:nvSpPr>
        <p:spPr>
          <a:xfrm>
            <a:off x="4228752" y="4980767"/>
            <a:ext cx="2105546" cy="169269"/>
          </a:xfrm>
          <a:prstGeom prst="roundRect">
            <a:avLst/>
          </a:prstGeom>
          <a:noFill/>
          <a:ln w="12700">
            <a:solidFill>
              <a:srgbClr val="09286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latin typeface="Roboto" panose="02000000000000000000"/>
            </a:endParaRPr>
          </a:p>
        </p:txBody>
      </p:sp>
      <p:cxnSp>
        <p:nvCxnSpPr>
          <p:cNvPr id="12" name="Straight Arrow Connector 11">
            <a:extLst>
              <a:ext uri="{FF2B5EF4-FFF2-40B4-BE49-F238E27FC236}">
                <a16:creationId xmlns:a16="http://schemas.microsoft.com/office/drawing/2014/main" id="{AAF9AF24-D992-431D-95A1-73498E626BB8}"/>
              </a:ext>
            </a:extLst>
          </p:cNvPr>
          <p:cNvCxnSpPr>
            <a:cxnSpLocks/>
          </p:cNvCxnSpPr>
          <p:nvPr/>
        </p:nvCxnSpPr>
        <p:spPr>
          <a:xfrm>
            <a:off x="6334298" y="5039764"/>
            <a:ext cx="3433157" cy="21318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Text&#10;&#10;Description automatically generated">
            <a:extLst>
              <a:ext uri="{FF2B5EF4-FFF2-40B4-BE49-F238E27FC236}">
                <a16:creationId xmlns:a16="http://schemas.microsoft.com/office/drawing/2014/main" id="{0A2FDD0C-79AC-4AA9-9C6E-4A64B070D91D}"/>
              </a:ext>
            </a:extLst>
          </p:cNvPr>
          <p:cNvPicPr>
            <a:picLocks noChangeAspect="1"/>
          </p:cNvPicPr>
          <p:nvPr/>
        </p:nvPicPr>
        <p:blipFill rotWithShape="1">
          <a:blip r:embed="rId5"/>
          <a:srcRect l="6755" t="11849" r="6525" b="11726"/>
          <a:stretch/>
        </p:blipFill>
        <p:spPr>
          <a:xfrm>
            <a:off x="8343159" y="1297457"/>
            <a:ext cx="3805643" cy="1881578"/>
          </a:xfrm>
          <a:prstGeom prst="rect">
            <a:avLst/>
          </a:prstGeom>
        </p:spPr>
      </p:pic>
      <p:sp>
        <p:nvSpPr>
          <p:cNvPr id="20" name="TextBox 19">
            <a:extLst>
              <a:ext uri="{FF2B5EF4-FFF2-40B4-BE49-F238E27FC236}">
                <a16:creationId xmlns:a16="http://schemas.microsoft.com/office/drawing/2014/main" id="{EF9825D3-B722-42B7-A9B0-C876EC75FB5E}"/>
              </a:ext>
            </a:extLst>
          </p:cNvPr>
          <p:cNvSpPr txBox="1"/>
          <p:nvPr/>
        </p:nvSpPr>
        <p:spPr>
          <a:xfrm>
            <a:off x="1853738" y="2809702"/>
            <a:ext cx="184731" cy="307777"/>
          </a:xfrm>
          <a:prstGeom prst="rect">
            <a:avLst/>
          </a:prstGeom>
          <a:noFill/>
        </p:spPr>
        <p:txBody>
          <a:bodyPr wrap="none" rtlCol="0">
            <a:spAutoFit/>
          </a:bodyPr>
          <a:lstStyle/>
          <a:p>
            <a:endParaRPr lang="en-US" sz="1400" dirty="0">
              <a:latin typeface="Roboto" panose="02000000000000000000"/>
            </a:endParaRPr>
          </a:p>
        </p:txBody>
      </p:sp>
      <p:sp>
        <p:nvSpPr>
          <p:cNvPr id="24" name="TextBox 23">
            <a:extLst>
              <a:ext uri="{FF2B5EF4-FFF2-40B4-BE49-F238E27FC236}">
                <a16:creationId xmlns:a16="http://schemas.microsoft.com/office/drawing/2014/main" id="{7A9FCD11-7642-4ABA-A63E-6A058371B5F9}"/>
              </a:ext>
            </a:extLst>
          </p:cNvPr>
          <p:cNvSpPr txBox="1"/>
          <p:nvPr/>
        </p:nvSpPr>
        <p:spPr>
          <a:xfrm>
            <a:off x="1599904" y="4291373"/>
            <a:ext cx="2306236" cy="738664"/>
          </a:xfrm>
          <a:prstGeom prst="rect">
            <a:avLst/>
          </a:prstGeom>
          <a:noFill/>
        </p:spPr>
        <p:txBody>
          <a:bodyPr wrap="square" rtlCol="0">
            <a:spAutoFit/>
          </a:bodyPr>
          <a:lstStyle/>
          <a:p>
            <a:r>
              <a:rPr lang="en-GB" sz="1400" dirty="0">
                <a:latin typeface="Roboto" panose="02000000000000000000"/>
              </a:rPr>
              <a:t>Class Parameters is imported from directory config of rocket-chip</a:t>
            </a:r>
            <a:endParaRPr lang="en-US" sz="1400" dirty="0">
              <a:latin typeface="Roboto" panose="02000000000000000000"/>
            </a:endParaRPr>
          </a:p>
        </p:txBody>
      </p:sp>
      <p:sp>
        <p:nvSpPr>
          <p:cNvPr id="26" name="TextBox 25">
            <a:extLst>
              <a:ext uri="{FF2B5EF4-FFF2-40B4-BE49-F238E27FC236}">
                <a16:creationId xmlns:a16="http://schemas.microsoft.com/office/drawing/2014/main" id="{3EAFFA56-C91E-4BAF-B1DD-75580DBBDB27}"/>
              </a:ext>
            </a:extLst>
          </p:cNvPr>
          <p:cNvSpPr txBox="1"/>
          <p:nvPr/>
        </p:nvSpPr>
        <p:spPr>
          <a:xfrm>
            <a:off x="417768" y="5044739"/>
            <a:ext cx="2820144" cy="523220"/>
          </a:xfrm>
          <a:prstGeom prst="rect">
            <a:avLst/>
          </a:prstGeom>
          <a:noFill/>
        </p:spPr>
        <p:txBody>
          <a:bodyPr wrap="square" rtlCol="0">
            <a:spAutoFit/>
          </a:bodyPr>
          <a:lstStyle/>
          <a:p>
            <a:r>
              <a:rPr lang="en-GB" sz="1400" dirty="0">
                <a:latin typeface="Roboto" panose="02000000000000000000"/>
              </a:rPr>
              <a:t>Class </a:t>
            </a:r>
            <a:r>
              <a:rPr lang="en-GB" sz="1400" dirty="0" err="1">
                <a:latin typeface="Roboto" panose="02000000000000000000"/>
              </a:rPr>
              <a:t>CoreModule</a:t>
            </a:r>
            <a:r>
              <a:rPr lang="en-GB" sz="1400" dirty="0">
                <a:latin typeface="Roboto" panose="02000000000000000000"/>
              </a:rPr>
              <a:t> is imported from directory tile of rocket-chip</a:t>
            </a:r>
            <a:endParaRPr lang="en-US" sz="1400" dirty="0">
              <a:latin typeface="Roboto" panose="02000000000000000000"/>
            </a:endParaRPr>
          </a:p>
        </p:txBody>
      </p:sp>
      <p:cxnSp>
        <p:nvCxnSpPr>
          <p:cNvPr id="28" name="Straight Arrow Connector 27">
            <a:extLst>
              <a:ext uri="{FF2B5EF4-FFF2-40B4-BE49-F238E27FC236}">
                <a16:creationId xmlns:a16="http://schemas.microsoft.com/office/drawing/2014/main" id="{D4DD9B05-3585-49A5-8EA9-EAD2B3BCA711}"/>
              </a:ext>
            </a:extLst>
          </p:cNvPr>
          <p:cNvCxnSpPr>
            <a:cxnSpLocks/>
          </p:cNvCxnSpPr>
          <p:nvPr/>
        </p:nvCxnSpPr>
        <p:spPr>
          <a:xfrm>
            <a:off x="2984270" y="3270936"/>
            <a:ext cx="0" cy="106349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4C7E52E-82E0-4062-8F87-31A83D30C3AB}"/>
              </a:ext>
            </a:extLst>
          </p:cNvPr>
          <p:cNvCxnSpPr>
            <a:cxnSpLocks/>
          </p:cNvCxnSpPr>
          <p:nvPr/>
        </p:nvCxnSpPr>
        <p:spPr>
          <a:xfrm>
            <a:off x="980902" y="3551506"/>
            <a:ext cx="0" cy="148825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D12D6B2-3314-4FB7-9D6C-B7C2A03871FD}"/>
              </a:ext>
            </a:extLst>
          </p:cNvPr>
          <p:cNvSpPr txBox="1"/>
          <p:nvPr/>
        </p:nvSpPr>
        <p:spPr>
          <a:xfrm>
            <a:off x="9581727" y="3640731"/>
            <a:ext cx="2632098" cy="523220"/>
          </a:xfrm>
          <a:prstGeom prst="rect">
            <a:avLst/>
          </a:prstGeom>
          <a:noFill/>
          <a:ln w="12700">
            <a:solidFill>
              <a:srgbClr val="092864"/>
            </a:solidFill>
          </a:ln>
        </p:spPr>
        <p:txBody>
          <a:bodyPr wrap="square" rtlCol="0">
            <a:spAutoFit/>
          </a:bodyPr>
          <a:lstStyle/>
          <a:p>
            <a:r>
              <a:rPr lang="en-GB" sz="1400" dirty="0">
                <a:latin typeface="Roboto" panose="02000000000000000000"/>
              </a:rPr>
              <a:t>Input/Output of class ALU are defined</a:t>
            </a:r>
            <a:endParaRPr lang="en-US" sz="1400" dirty="0">
              <a:latin typeface="Roboto" panose="02000000000000000000"/>
            </a:endParaRPr>
          </a:p>
        </p:txBody>
      </p:sp>
      <p:cxnSp>
        <p:nvCxnSpPr>
          <p:cNvPr id="33" name="Straight Arrow Connector 32">
            <a:extLst>
              <a:ext uri="{FF2B5EF4-FFF2-40B4-BE49-F238E27FC236}">
                <a16:creationId xmlns:a16="http://schemas.microsoft.com/office/drawing/2014/main" id="{30DC0B5C-9D30-45B2-8735-8FAB6A1E98CB}"/>
              </a:ext>
            </a:extLst>
          </p:cNvPr>
          <p:cNvCxnSpPr>
            <a:cxnSpLocks/>
          </p:cNvCxnSpPr>
          <p:nvPr/>
        </p:nvCxnSpPr>
        <p:spPr>
          <a:xfrm>
            <a:off x="10202333" y="2901142"/>
            <a:ext cx="486792" cy="73958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6BFD0C3-C8FD-4087-B2DE-FA7F3F6F2D22}"/>
              </a:ext>
            </a:extLst>
          </p:cNvPr>
          <p:cNvSpPr/>
          <p:nvPr/>
        </p:nvSpPr>
        <p:spPr>
          <a:xfrm>
            <a:off x="8586359" y="1761067"/>
            <a:ext cx="2362195" cy="1140075"/>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6" name="TextBox 35">
            <a:extLst>
              <a:ext uri="{FF2B5EF4-FFF2-40B4-BE49-F238E27FC236}">
                <a16:creationId xmlns:a16="http://schemas.microsoft.com/office/drawing/2014/main" id="{5A0FFB42-7DB9-46C1-B21E-43AFD6D1D874}"/>
              </a:ext>
            </a:extLst>
          </p:cNvPr>
          <p:cNvSpPr txBox="1"/>
          <p:nvPr/>
        </p:nvSpPr>
        <p:spPr>
          <a:xfrm>
            <a:off x="1483974" y="257415"/>
            <a:ext cx="1907638" cy="307777"/>
          </a:xfrm>
          <a:prstGeom prst="rect">
            <a:avLst/>
          </a:prstGeom>
          <a:noFill/>
        </p:spPr>
        <p:txBody>
          <a:bodyPr wrap="none" rtlCol="0">
            <a:spAutoFit/>
          </a:bodyPr>
          <a:lstStyle/>
          <a:p>
            <a:r>
              <a:rPr lang="en-GB" sz="1400" dirty="0">
                <a:latin typeface="Roboto" panose="02000000000000000000"/>
              </a:rPr>
              <a:t>Object ALU is defined</a:t>
            </a:r>
            <a:endParaRPr lang="en-US" sz="1400" dirty="0">
              <a:latin typeface="Roboto" panose="02000000000000000000"/>
            </a:endParaRPr>
          </a:p>
        </p:txBody>
      </p:sp>
      <p:cxnSp>
        <p:nvCxnSpPr>
          <p:cNvPr id="38" name="Straight Arrow Connector 37">
            <a:extLst>
              <a:ext uri="{FF2B5EF4-FFF2-40B4-BE49-F238E27FC236}">
                <a16:creationId xmlns:a16="http://schemas.microsoft.com/office/drawing/2014/main" id="{6A6F7E24-DECA-4CEF-B6D9-2BEC6FB448B6}"/>
              </a:ext>
            </a:extLst>
          </p:cNvPr>
          <p:cNvCxnSpPr>
            <a:cxnSpLocks/>
          </p:cNvCxnSpPr>
          <p:nvPr/>
        </p:nvCxnSpPr>
        <p:spPr>
          <a:xfrm flipH="1">
            <a:off x="3327401" y="397933"/>
            <a:ext cx="751722"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9D3F70C-35A5-4760-9EF0-5C4E64114EA7}"/>
              </a:ext>
            </a:extLst>
          </p:cNvPr>
          <p:cNvSpPr txBox="1"/>
          <p:nvPr/>
        </p:nvSpPr>
        <p:spPr>
          <a:xfrm>
            <a:off x="540327" y="521266"/>
            <a:ext cx="3220396" cy="523220"/>
          </a:xfrm>
          <a:prstGeom prst="rect">
            <a:avLst/>
          </a:prstGeom>
          <a:noFill/>
        </p:spPr>
        <p:txBody>
          <a:bodyPr wrap="square" rtlCol="0">
            <a:spAutoFit/>
          </a:bodyPr>
          <a:lstStyle/>
          <a:p>
            <a:r>
              <a:rPr lang="en-GB" sz="1400" dirty="0">
                <a:latin typeface="Roboto" panose="02000000000000000000"/>
              </a:rPr>
              <a:t>ALU operation bits are defined in method SZ_ALU_FN</a:t>
            </a:r>
            <a:endParaRPr lang="en-US" sz="1400" dirty="0">
              <a:latin typeface="Roboto" panose="02000000000000000000"/>
            </a:endParaRPr>
          </a:p>
        </p:txBody>
      </p:sp>
      <p:cxnSp>
        <p:nvCxnSpPr>
          <p:cNvPr id="41" name="Straight Arrow Connector 40">
            <a:extLst>
              <a:ext uri="{FF2B5EF4-FFF2-40B4-BE49-F238E27FC236}">
                <a16:creationId xmlns:a16="http://schemas.microsoft.com/office/drawing/2014/main" id="{DE351DC0-04A4-414E-9FD6-5A733A5474A1}"/>
              </a:ext>
            </a:extLst>
          </p:cNvPr>
          <p:cNvCxnSpPr>
            <a:cxnSpLocks/>
          </p:cNvCxnSpPr>
          <p:nvPr/>
        </p:nvCxnSpPr>
        <p:spPr>
          <a:xfrm flipH="1">
            <a:off x="3249933" y="646238"/>
            <a:ext cx="829190" cy="11617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6804186-DDC2-4D59-A2C1-56194241E5BE}"/>
              </a:ext>
            </a:extLst>
          </p:cNvPr>
          <p:cNvSpPr txBox="1"/>
          <p:nvPr/>
        </p:nvSpPr>
        <p:spPr>
          <a:xfrm>
            <a:off x="865240" y="1484068"/>
            <a:ext cx="2429793" cy="307777"/>
          </a:xfrm>
          <a:prstGeom prst="rect">
            <a:avLst/>
          </a:prstGeom>
          <a:noFill/>
        </p:spPr>
        <p:txBody>
          <a:bodyPr wrap="square" rtlCol="0">
            <a:spAutoFit/>
          </a:bodyPr>
          <a:lstStyle/>
          <a:p>
            <a:r>
              <a:rPr lang="en-GB" sz="1400" dirty="0">
                <a:latin typeface="Roboto" panose="02000000000000000000"/>
              </a:rPr>
              <a:t>ALU operations are defined</a:t>
            </a:r>
            <a:endParaRPr lang="en-US" sz="1400" dirty="0">
              <a:latin typeface="Roboto" panose="02000000000000000000"/>
            </a:endParaRPr>
          </a:p>
        </p:txBody>
      </p:sp>
      <p:cxnSp>
        <p:nvCxnSpPr>
          <p:cNvPr id="48" name="Straight Arrow Connector 47">
            <a:extLst>
              <a:ext uri="{FF2B5EF4-FFF2-40B4-BE49-F238E27FC236}">
                <a16:creationId xmlns:a16="http://schemas.microsoft.com/office/drawing/2014/main" id="{DB9966B9-7477-4425-B5B8-F973A2DC0658}"/>
              </a:ext>
            </a:extLst>
          </p:cNvPr>
          <p:cNvCxnSpPr>
            <a:cxnSpLocks/>
            <a:endCxn id="46" idx="3"/>
          </p:cNvCxnSpPr>
          <p:nvPr/>
        </p:nvCxnSpPr>
        <p:spPr>
          <a:xfrm flipH="1">
            <a:off x="3295033" y="1607477"/>
            <a:ext cx="800716" cy="3048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362E56DF-652F-4E1A-90D3-B97E0C411E67}"/>
              </a:ext>
            </a:extLst>
          </p:cNvPr>
          <p:cNvSpPr/>
          <p:nvPr/>
        </p:nvSpPr>
        <p:spPr>
          <a:xfrm>
            <a:off x="4189615" y="569981"/>
            <a:ext cx="2105546" cy="175548"/>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54" name="Rectangle: Rounded Corners 53">
            <a:extLst>
              <a:ext uri="{FF2B5EF4-FFF2-40B4-BE49-F238E27FC236}">
                <a16:creationId xmlns:a16="http://schemas.microsoft.com/office/drawing/2014/main" id="{5866FA96-56BE-4292-A030-35C691AF9D1F}"/>
              </a:ext>
            </a:extLst>
          </p:cNvPr>
          <p:cNvSpPr/>
          <p:nvPr/>
        </p:nvSpPr>
        <p:spPr>
          <a:xfrm>
            <a:off x="4206241" y="947894"/>
            <a:ext cx="1889759" cy="223114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59" name="Rectangle: Rounded Corners 58">
            <a:extLst>
              <a:ext uri="{FF2B5EF4-FFF2-40B4-BE49-F238E27FC236}">
                <a16:creationId xmlns:a16="http://schemas.microsoft.com/office/drawing/2014/main" id="{06AB711E-68DB-417B-8146-376B3037FA57}"/>
              </a:ext>
            </a:extLst>
          </p:cNvPr>
          <p:cNvSpPr/>
          <p:nvPr/>
        </p:nvSpPr>
        <p:spPr>
          <a:xfrm>
            <a:off x="309245" y="3117055"/>
            <a:ext cx="2708274" cy="145423"/>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61" name="Rectangle: Rounded Corners 60">
            <a:extLst>
              <a:ext uri="{FF2B5EF4-FFF2-40B4-BE49-F238E27FC236}">
                <a16:creationId xmlns:a16="http://schemas.microsoft.com/office/drawing/2014/main" id="{F7550992-8F81-40F7-8B8B-E4C2FE7E0303}"/>
              </a:ext>
            </a:extLst>
          </p:cNvPr>
          <p:cNvSpPr/>
          <p:nvPr/>
        </p:nvSpPr>
        <p:spPr>
          <a:xfrm>
            <a:off x="309012" y="3332640"/>
            <a:ext cx="2617065" cy="21886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 name="Rectangle 1">
            <a:extLst>
              <a:ext uri="{FF2B5EF4-FFF2-40B4-BE49-F238E27FC236}">
                <a16:creationId xmlns:a16="http://schemas.microsoft.com/office/drawing/2014/main" id="{192D1365-7CE7-4128-9587-71A72C0ED5BE}"/>
              </a:ext>
            </a:extLst>
          </p:cNvPr>
          <p:cNvSpPr/>
          <p:nvPr/>
        </p:nvSpPr>
        <p:spPr>
          <a:xfrm>
            <a:off x="1617544" y="4334435"/>
            <a:ext cx="2085125" cy="64633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2" name="Rectangle 31">
            <a:extLst>
              <a:ext uri="{FF2B5EF4-FFF2-40B4-BE49-F238E27FC236}">
                <a16:creationId xmlns:a16="http://schemas.microsoft.com/office/drawing/2014/main" id="{DE9266EB-D6D9-49F4-9C61-C16DC69E9AA9}"/>
              </a:ext>
            </a:extLst>
          </p:cNvPr>
          <p:cNvSpPr/>
          <p:nvPr/>
        </p:nvSpPr>
        <p:spPr>
          <a:xfrm>
            <a:off x="474889" y="5044739"/>
            <a:ext cx="2820145" cy="50568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5" name="Rectangle 34">
            <a:extLst>
              <a:ext uri="{FF2B5EF4-FFF2-40B4-BE49-F238E27FC236}">
                <a16:creationId xmlns:a16="http://schemas.microsoft.com/office/drawing/2014/main" id="{9435ADCE-30DA-425C-BE41-4A55647C7915}"/>
              </a:ext>
            </a:extLst>
          </p:cNvPr>
          <p:cNvSpPr/>
          <p:nvPr/>
        </p:nvSpPr>
        <p:spPr>
          <a:xfrm>
            <a:off x="865240" y="1523164"/>
            <a:ext cx="2429794" cy="23790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7" name="Rectangle 36">
            <a:extLst>
              <a:ext uri="{FF2B5EF4-FFF2-40B4-BE49-F238E27FC236}">
                <a16:creationId xmlns:a16="http://schemas.microsoft.com/office/drawing/2014/main" id="{213233CB-EFB9-41C4-AED6-6D6E05266265}"/>
              </a:ext>
            </a:extLst>
          </p:cNvPr>
          <p:cNvSpPr/>
          <p:nvPr/>
        </p:nvSpPr>
        <p:spPr>
          <a:xfrm>
            <a:off x="559892" y="560559"/>
            <a:ext cx="2690041" cy="503475"/>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40" name="Rectangle 39">
            <a:extLst>
              <a:ext uri="{FF2B5EF4-FFF2-40B4-BE49-F238E27FC236}">
                <a16:creationId xmlns:a16="http://schemas.microsoft.com/office/drawing/2014/main" id="{56B506FD-DF75-4B55-B279-0A0A7D04E271}"/>
              </a:ext>
            </a:extLst>
          </p:cNvPr>
          <p:cNvSpPr/>
          <p:nvPr/>
        </p:nvSpPr>
        <p:spPr>
          <a:xfrm>
            <a:off x="1513347" y="238720"/>
            <a:ext cx="1814054" cy="28005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43" name="Rectangle: Rounded Corners 42">
            <a:extLst>
              <a:ext uri="{FF2B5EF4-FFF2-40B4-BE49-F238E27FC236}">
                <a16:creationId xmlns:a16="http://schemas.microsoft.com/office/drawing/2014/main" id="{B966C210-F0A5-4DD9-9A22-2C10E34FCEB4}"/>
              </a:ext>
            </a:extLst>
          </p:cNvPr>
          <p:cNvSpPr/>
          <p:nvPr/>
        </p:nvSpPr>
        <p:spPr>
          <a:xfrm>
            <a:off x="4135085" y="279842"/>
            <a:ext cx="912181" cy="175517"/>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pic>
        <p:nvPicPr>
          <p:cNvPr id="13" name="Picture 12">
            <a:extLst>
              <a:ext uri="{FF2B5EF4-FFF2-40B4-BE49-F238E27FC236}">
                <a16:creationId xmlns:a16="http://schemas.microsoft.com/office/drawing/2014/main" id="{D48A857E-CB1F-4211-8804-6B979314C855}"/>
              </a:ext>
            </a:extLst>
          </p:cNvPr>
          <p:cNvPicPr>
            <a:picLocks noChangeAspect="1"/>
          </p:cNvPicPr>
          <p:nvPr/>
        </p:nvPicPr>
        <p:blipFill>
          <a:blip r:embed="rId6"/>
          <a:srcRect/>
          <a:stretch/>
        </p:blipFill>
        <p:spPr>
          <a:xfrm>
            <a:off x="0" y="5550421"/>
            <a:ext cx="2367183" cy="849757"/>
          </a:xfrm>
          <a:prstGeom prst="rect">
            <a:avLst/>
          </a:prstGeom>
        </p:spPr>
      </p:pic>
      <p:sp>
        <p:nvSpPr>
          <p:cNvPr id="42" name="Rectangle: Rounded Corners 41">
            <a:extLst>
              <a:ext uri="{FF2B5EF4-FFF2-40B4-BE49-F238E27FC236}">
                <a16:creationId xmlns:a16="http://schemas.microsoft.com/office/drawing/2014/main" id="{B65E39CE-6315-43B5-9AD1-5A84D44F1D4B}"/>
              </a:ext>
            </a:extLst>
          </p:cNvPr>
          <p:cNvSpPr/>
          <p:nvPr/>
        </p:nvSpPr>
        <p:spPr>
          <a:xfrm>
            <a:off x="304548" y="2954807"/>
            <a:ext cx="914926" cy="145423"/>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cxnSp>
        <p:nvCxnSpPr>
          <p:cNvPr id="44" name="Straight Arrow Connector 43">
            <a:extLst>
              <a:ext uri="{FF2B5EF4-FFF2-40B4-BE49-F238E27FC236}">
                <a16:creationId xmlns:a16="http://schemas.microsoft.com/office/drawing/2014/main" id="{403F60AF-9398-4C5B-8E86-44603974553D}"/>
              </a:ext>
            </a:extLst>
          </p:cNvPr>
          <p:cNvCxnSpPr>
            <a:cxnSpLocks/>
            <a:stCxn id="42" idx="0"/>
          </p:cNvCxnSpPr>
          <p:nvPr/>
        </p:nvCxnSpPr>
        <p:spPr>
          <a:xfrm flipV="1">
            <a:off x="762011" y="2246488"/>
            <a:ext cx="0" cy="70831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C418EC2-B374-4DB4-8C88-C368C8B5DB23}"/>
              </a:ext>
            </a:extLst>
          </p:cNvPr>
          <p:cNvSpPr/>
          <p:nvPr/>
        </p:nvSpPr>
        <p:spPr>
          <a:xfrm>
            <a:off x="26855" y="2001605"/>
            <a:ext cx="2640141" cy="23790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51" name="TextBox 50">
            <a:extLst>
              <a:ext uri="{FF2B5EF4-FFF2-40B4-BE49-F238E27FC236}">
                <a16:creationId xmlns:a16="http://schemas.microsoft.com/office/drawing/2014/main" id="{C3DBA4B2-0DB6-4FFF-B478-152A6B159912}"/>
              </a:ext>
            </a:extLst>
          </p:cNvPr>
          <p:cNvSpPr txBox="1"/>
          <p:nvPr/>
        </p:nvSpPr>
        <p:spPr>
          <a:xfrm>
            <a:off x="-13007" y="1982599"/>
            <a:ext cx="2737011" cy="307777"/>
          </a:xfrm>
          <a:prstGeom prst="rect">
            <a:avLst/>
          </a:prstGeom>
          <a:noFill/>
        </p:spPr>
        <p:txBody>
          <a:bodyPr wrap="square" rtlCol="0">
            <a:spAutoFit/>
          </a:bodyPr>
          <a:lstStyle/>
          <a:p>
            <a:r>
              <a:rPr lang="en-GB" sz="1400" dirty="0">
                <a:latin typeface="Roboto" panose="02000000000000000000"/>
              </a:rPr>
              <a:t>Importing all properties of Chisel </a:t>
            </a:r>
            <a:endParaRPr lang="en-US" sz="1400" dirty="0">
              <a:latin typeface="Roboto" panose="02000000000000000000"/>
            </a:endParaRPr>
          </a:p>
        </p:txBody>
      </p:sp>
    </p:spTree>
    <p:extLst>
      <p:ext uri="{BB962C8B-B14F-4D97-AF65-F5344CB8AC3E}">
        <p14:creationId xmlns:p14="http://schemas.microsoft.com/office/powerpoint/2010/main" val="1383486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0C04AC77-D523-4B11-95C4-BC876A9F9120}"/>
              </a:ext>
            </a:extLst>
          </p:cNvPr>
          <p:cNvPicPr>
            <a:picLocks noChangeAspect="1"/>
          </p:cNvPicPr>
          <p:nvPr/>
        </p:nvPicPr>
        <p:blipFill rotWithShape="1">
          <a:blip r:embed="rId2"/>
          <a:srcRect l="6964" t="12712" r="7387" b="12335"/>
          <a:stretch/>
        </p:blipFill>
        <p:spPr>
          <a:xfrm>
            <a:off x="119270" y="1999661"/>
            <a:ext cx="5894795" cy="2894072"/>
          </a:xfrm>
          <a:prstGeom prst="rect">
            <a:avLst/>
          </a:prstGeom>
        </p:spPr>
      </p:pic>
      <p:sp>
        <p:nvSpPr>
          <p:cNvPr id="3" name="Content Placeholder 2">
            <a:extLst>
              <a:ext uri="{FF2B5EF4-FFF2-40B4-BE49-F238E27FC236}">
                <a16:creationId xmlns:a16="http://schemas.microsoft.com/office/drawing/2014/main" id="{C23F8589-E978-4DDD-AC40-373A46D13BE3}"/>
              </a:ext>
            </a:extLst>
          </p:cNvPr>
          <p:cNvSpPr>
            <a:spLocks noGrp="1"/>
          </p:cNvSpPr>
          <p:nvPr>
            <p:ph idx="1"/>
          </p:nvPr>
        </p:nvSpPr>
        <p:spPr>
          <a:xfrm>
            <a:off x="400747" y="1471879"/>
            <a:ext cx="11259875" cy="359463"/>
          </a:xfrm>
        </p:spPr>
        <p:txBody>
          <a:bodyPr>
            <a:normAutofit/>
          </a:bodyPr>
          <a:lstStyle/>
          <a:p>
            <a:r>
              <a:rPr lang="en-US" dirty="0"/>
              <a:t>Class ALU has three inputs and three outputs</a:t>
            </a:r>
          </a:p>
        </p:txBody>
      </p:sp>
      <p:graphicFrame>
        <p:nvGraphicFramePr>
          <p:cNvPr id="5" name="Table 4">
            <a:extLst>
              <a:ext uri="{FF2B5EF4-FFF2-40B4-BE49-F238E27FC236}">
                <a16:creationId xmlns:a16="http://schemas.microsoft.com/office/drawing/2014/main" id="{4671C967-5DE2-4E99-BACB-D9A1640EB479}"/>
              </a:ext>
            </a:extLst>
          </p:cNvPr>
          <p:cNvGraphicFramePr>
            <a:graphicFrameLocks noGrp="1"/>
          </p:cNvGraphicFramePr>
          <p:nvPr>
            <p:extLst>
              <p:ext uri="{D42A27DB-BD31-4B8C-83A1-F6EECF244321}">
                <p14:modId xmlns:p14="http://schemas.microsoft.com/office/powerpoint/2010/main" val="1339788320"/>
              </p:ext>
            </p:extLst>
          </p:nvPr>
        </p:nvGraphicFramePr>
        <p:xfrm>
          <a:off x="6100539" y="1964237"/>
          <a:ext cx="5972191" cy="3539425"/>
        </p:xfrm>
        <a:graphic>
          <a:graphicData uri="http://schemas.openxmlformats.org/drawingml/2006/table">
            <a:tbl>
              <a:tblPr firstRow="1" bandRow="1">
                <a:tableStyleId>{5C22544A-7EE6-4342-B048-85BDC9FD1C3A}</a:tableStyleId>
              </a:tblPr>
              <a:tblGrid>
                <a:gridCol w="1155667">
                  <a:extLst>
                    <a:ext uri="{9D8B030D-6E8A-4147-A177-3AD203B41FA5}">
                      <a16:colId xmlns:a16="http://schemas.microsoft.com/office/drawing/2014/main" val="2419030278"/>
                    </a:ext>
                  </a:extLst>
                </a:gridCol>
                <a:gridCol w="4816524">
                  <a:extLst>
                    <a:ext uri="{9D8B030D-6E8A-4147-A177-3AD203B41FA5}">
                      <a16:colId xmlns:a16="http://schemas.microsoft.com/office/drawing/2014/main" val="484588250"/>
                    </a:ext>
                  </a:extLst>
                </a:gridCol>
              </a:tblGrid>
              <a:tr h="385664">
                <a:tc>
                  <a:txBody>
                    <a:bodyPr/>
                    <a:lstStyle/>
                    <a:p>
                      <a:pPr marL="0" marR="0">
                        <a:lnSpc>
                          <a:spcPct val="107000"/>
                        </a:lnSpc>
                        <a:spcBef>
                          <a:spcPts val="0"/>
                        </a:spcBef>
                        <a:spcAft>
                          <a:spcPts val="0"/>
                        </a:spcAft>
                      </a:pPr>
                      <a:r>
                        <a:rPr lang="en-US" sz="1800" dirty="0">
                          <a:effectLst/>
                          <a:latin typeface="Roboto" panose="02000000000000000000"/>
                        </a:rPr>
                        <a:t>ALU I/O</a:t>
                      </a:r>
                      <a:endParaRPr lang="en-US" sz="18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800" dirty="0">
                          <a:effectLst/>
                          <a:latin typeface="Roboto" panose="02000000000000000000"/>
                        </a:rPr>
                        <a:t>Description</a:t>
                      </a:r>
                      <a:endParaRPr lang="en-US" sz="18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3621217127"/>
                  </a:ext>
                </a:extLst>
              </a:tr>
              <a:tr h="321343">
                <a:tc>
                  <a:txBody>
                    <a:bodyPr/>
                    <a:lstStyle/>
                    <a:p>
                      <a:pPr marL="0" marR="0">
                        <a:lnSpc>
                          <a:spcPct val="107000"/>
                        </a:lnSpc>
                        <a:spcBef>
                          <a:spcPts val="0"/>
                        </a:spcBef>
                        <a:spcAft>
                          <a:spcPts val="0"/>
                        </a:spcAft>
                      </a:pPr>
                      <a:r>
                        <a:rPr lang="en-US" sz="1400">
                          <a:effectLst/>
                          <a:latin typeface="Roboto" panose="02000000000000000000"/>
                        </a:rPr>
                        <a:t>dw</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effectLst/>
                          <a:latin typeface="Roboto" panose="02000000000000000000"/>
                        </a:rPr>
                        <a:t>Data width is an input of ALU which can be 32bit or 64 bit</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536701049"/>
                  </a:ext>
                </a:extLst>
              </a:tr>
              <a:tr h="321343">
                <a:tc>
                  <a:txBody>
                    <a:bodyPr/>
                    <a:lstStyle/>
                    <a:p>
                      <a:pPr marL="0" marR="0">
                        <a:lnSpc>
                          <a:spcPct val="107000"/>
                        </a:lnSpc>
                        <a:spcBef>
                          <a:spcPts val="0"/>
                        </a:spcBef>
                        <a:spcAft>
                          <a:spcPts val="0"/>
                        </a:spcAft>
                      </a:pPr>
                      <a:r>
                        <a:rPr lang="en-US" sz="1400">
                          <a:effectLst/>
                          <a:latin typeface="Roboto" panose="02000000000000000000"/>
                        </a:rPr>
                        <a:t>fn</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err="1">
                          <a:effectLst/>
                          <a:latin typeface="Roboto" panose="02000000000000000000"/>
                        </a:rPr>
                        <a:t>fn</a:t>
                      </a:r>
                      <a:r>
                        <a:rPr lang="en-US" sz="1400" dirty="0">
                          <a:effectLst/>
                          <a:latin typeface="Roboto" panose="02000000000000000000"/>
                        </a:rPr>
                        <a:t> (ALU operation Bits) as input, width is predefined by 4</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663104874"/>
                  </a:ext>
                </a:extLst>
              </a:tr>
              <a:tr h="321343">
                <a:tc>
                  <a:txBody>
                    <a:bodyPr/>
                    <a:lstStyle/>
                    <a:p>
                      <a:pPr marL="0" marR="0">
                        <a:lnSpc>
                          <a:spcPct val="107000"/>
                        </a:lnSpc>
                        <a:spcBef>
                          <a:spcPts val="0"/>
                        </a:spcBef>
                        <a:spcAft>
                          <a:spcPts val="0"/>
                        </a:spcAft>
                      </a:pPr>
                      <a:r>
                        <a:rPr lang="en-US" sz="1400">
                          <a:effectLst/>
                          <a:latin typeface="Roboto" panose="02000000000000000000"/>
                        </a:rPr>
                        <a:t>in2</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effectLst/>
                          <a:latin typeface="Roboto" panose="02000000000000000000"/>
                        </a:rPr>
                        <a:t>Operand B input, here </a:t>
                      </a:r>
                      <a:r>
                        <a:rPr lang="en-US" sz="1400" dirty="0" err="1">
                          <a:effectLst/>
                          <a:latin typeface="Roboto" panose="02000000000000000000"/>
                        </a:rPr>
                        <a:t>xLen</a:t>
                      </a:r>
                      <a:r>
                        <a:rPr lang="en-US" sz="1400" dirty="0">
                          <a:effectLst/>
                          <a:latin typeface="Roboto" panose="02000000000000000000"/>
                        </a:rPr>
                        <a:t>  can be changed to 32 or 64bits</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138894124"/>
                  </a:ext>
                </a:extLst>
              </a:tr>
              <a:tr h="321343">
                <a:tc>
                  <a:txBody>
                    <a:bodyPr/>
                    <a:lstStyle/>
                    <a:p>
                      <a:pPr marL="0" marR="0">
                        <a:lnSpc>
                          <a:spcPct val="107000"/>
                        </a:lnSpc>
                        <a:spcBef>
                          <a:spcPts val="0"/>
                        </a:spcBef>
                        <a:spcAft>
                          <a:spcPts val="0"/>
                        </a:spcAft>
                      </a:pPr>
                      <a:r>
                        <a:rPr lang="en-US" sz="1400" dirty="0">
                          <a:effectLst/>
                          <a:latin typeface="Roboto" panose="02000000000000000000"/>
                        </a:rPr>
                        <a:t>in1</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a:effectLst/>
                          <a:latin typeface="Roboto" panose="02000000000000000000"/>
                        </a:rPr>
                        <a:t>Operand A input, here xLen  can be changed to 32 or 64bits</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458712250"/>
                  </a:ext>
                </a:extLst>
              </a:tr>
              <a:tr h="559484">
                <a:tc>
                  <a:txBody>
                    <a:bodyPr/>
                    <a:lstStyle/>
                    <a:p>
                      <a:pPr marL="0" marR="0">
                        <a:lnSpc>
                          <a:spcPct val="107000"/>
                        </a:lnSpc>
                        <a:spcBef>
                          <a:spcPts val="0"/>
                        </a:spcBef>
                        <a:spcAft>
                          <a:spcPts val="0"/>
                        </a:spcAft>
                      </a:pPr>
                      <a:r>
                        <a:rPr lang="en-US" sz="1400">
                          <a:effectLst/>
                          <a:latin typeface="Roboto" panose="02000000000000000000"/>
                        </a:rPr>
                        <a:t>out</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effectLst/>
                          <a:latin typeface="Roboto" panose="02000000000000000000"/>
                        </a:rPr>
                        <a:t>It is the ALU result output for logical operators, generated by the ALU</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796935066"/>
                  </a:ext>
                </a:extLst>
              </a:tr>
              <a:tr h="559484">
                <a:tc>
                  <a:txBody>
                    <a:bodyPr/>
                    <a:lstStyle/>
                    <a:p>
                      <a:pPr marL="0" marR="0">
                        <a:lnSpc>
                          <a:spcPct val="107000"/>
                        </a:lnSpc>
                        <a:spcBef>
                          <a:spcPts val="0"/>
                        </a:spcBef>
                        <a:spcAft>
                          <a:spcPts val="0"/>
                        </a:spcAft>
                      </a:pPr>
                      <a:r>
                        <a:rPr lang="en-US" sz="1400">
                          <a:effectLst/>
                          <a:latin typeface="Roboto" panose="02000000000000000000"/>
                        </a:rPr>
                        <a:t>adder_out</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effectLst/>
                          <a:latin typeface="Roboto" panose="02000000000000000000"/>
                        </a:rPr>
                        <a:t>It is the ALU result output for mathematical operators, generated by the ALU</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850053868"/>
                  </a:ext>
                </a:extLst>
              </a:tr>
              <a:tr h="321343">
                <a:tc>
                  <a:txBody>
                    <a:bodyPr/>
                    <a:lstStyle/>
                    <a:p>
                      <a:pPr marL="0" marR="0">
                        <a:lnSpc>
                          <a:spcPct val="107000"/>
                        </a:lnSpc>
                        <a:spcBef>
                          <a:spcPts val="0"/>
                        </a:spcBef>
                        <a:spcAft>
                          <a:spcPts val="0"/>
                        </a:spcAft>
                      </a:pPr>
                      <a:r>
                        <a:rPr lang="en-US" sz="1400">
                          <a:effectLst/>
                          <a:latin typeface="Roboto" panose="02000000000000000000"/>
                        </a:rPr>
                        <a:t>cmp_out</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effectLst/>
                          <a:latin typeface="Roboto" panose="02000000000000000000"/>
                        </a:rPr>
                        <a:t>Branch output whether branch condition True or False</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95666027"/>
                  </a:ext>
                </a:extLst>
              </a:tr>
            </a:tbl>
          </a:graphicData>
        </a:graphic>
      </p:graphicFrame>
      <p:sp>
        <p:nvSpPr>
          <p:cNvPr id="6" name="Rectangle 5"/>
          <p:cNvSpPr/>
          <p:nvPr/>
        </p:nvSpPr>
        <p:spPr>
          <a:xfrm>
            <a:off x="1449453" y="352136"/>
            <a:ext cx="5598709" cy="480131"/>
          </a:xfrm>
          <a:prstGeom prst="rect">
            <a:avLst/>
          </a:prstGeom>
        </p:spPr>
        <p:txBody>
          <a:bodyPr wrap="square">
            <a:spAutoFit/>
          </a:bodyPr>
          <a:lstStyle/>
          <a:p>
            <a:pPr lvl="0">
              <a:lnSpc>
                <a:spcPct val="90000"/>
              </a:lnSpc>
              <a:spcBef>
                <a:spcPts val="1000"/>
              </a:spcBef>
            </a:pPr>
            <a:r>
              <a:rPr lang="en-US" sz="2800" b="1" dirty="0">
                <a:solidFill>
                  <a:srgbClr val="243978"/>
                </a:solidFill>
                <a:latin typeface="Roboto" panose="02000000000000000000" pitchFamily="2" charset="0"/>
              </a:rPr>
              <a:t>Deep Dive into Rocket-ALU</a:t>
            </a:r>
            <a:endParaRPr lang="en-US" sz="2800" dirty="0">
              <a:solidFill>
                <a:prstClr val="black"/>
              </a:solidFill>
              <a:latin typeface="Roboto" panose="02000000000000000000" pitchFamily="2" charset="0"/>
            </a:endParaRPr>
          </a:p>
        </p:txBody>
      </p:sp>
      <p:sp>
        <p:nvSpPr>
          <p:cNvPr id="7" name="Rectangle: Rounded Corners 6"/>
          <p:cNvSpPr/>
          <p:nvPr/>
        </p:nvSpPr>
        <p:spPr>
          <a:xfrm>
            <a:off x="400747" y="2667665"/>
            <a:ext cx="3676731" cy="1912648"/>
          </a:xfrm>
          <a:prstGeom prst="roundRect">
            <a:avLst/>
          </a:prstGeom>
          <a:no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D965EA3-D38E-4AAC-875C-F7DA5AF96F10}"/>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2257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id="{4C69A934-D4F4-427C-A1B8-143118050FF2}"/>
              </a:ext>
            </a:extLst>
          </p:cNvPr>
          <p:cNvPicPr>
            <a:picLocks noChangeAspect="1"/>
          </p:cNvPicPr>
          <p:nvPr/>
        </p:nvPicPr>
        <p:blipFill>
          <a:blip r:embed="rId2"/>
          <a:stretch>
            <a:fillRect/>
          </a:stretch>
        </p:blipFill>
        <p:spPr>
          <a:xfrm>
            <a:off x="85725" y="1257299"/>
            <a:ext cx="7287931" cy="2633357"/>
          </a:xfrm>
          <a:prstGeom prst="rect">
            <a:avLst/>
          </a:prstGeom>
        </p:spPr>
      </p:pic>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l="9469" r="20135" b="38326"/>
          <a:stretch/>
        </p:blipFill>
        <p:spPr>
          <a:xfrm>
            <a:off x="6791469" y="0"/>
            <a:ext cx="5400531" cy="6123756"/>
          </a:xfrm>
        </p:spPr>
      </p:pic>
      <p:sp>
        <p:nvSpPr>
          <p:cNvPr id="12" name="Rectangle 11">
            <a:extLst>
              <a:ext uri="{FF2B5EF4-FFF2-40B4-BE49-F238E27FC236}">
                <a16:creationId xmlns:a16="http://schemas.microsoft.com/office/drawing/2014/main" id="{84D3F3BA-6769-47ED-832A-BD0FF99B336B}"/>
              </a:ext>
            </a:extLst>
          </p:cNvPr>
          <p:cNvSpPr/>
          <p:nvPr/>
        </p:nvSpPr>
        <p:spPr>
          <a:xfrm>
            <a:off x="11352628" y="5247249"/>
            <a:ext cx="839372" cy="49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AD75D04-876E-405E-A8D7-1DD0C93A1ED7}"/>
              </a:ext>
            </a:extLst>
          </p:cNvPr>
          <p:cNvSpPr txBox="1">
            <a:spLocks/>
          </p:cNvSpPr>
          <p:nvPr/>
        </p:nvSpPr>
        <p:spPr>
          <a:xfrm>
            <a:off x="390526" y="3682184"/>
            <a:ext cx="6400944" cy="2315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0" i="0" dirty="0">
                <a:effectLst/>
                <a:latin typeface="Roboto" panose="02000000000000000000"/>
              </a:rPr>
              <a:t>In Rocket-Core ALU, this code block performs addition and</a:t>
            </a:r>
            <a:r>
              <a:rPr lang="en-GB" dirty="0">
                <a:latin typeface="Roboto" panose="02000000000000000000"/>
              </a:rPr>
              <a:t> </a:t>
            </a:r>
            <a:r>
              <a:rPr lang="en-GB" b="0" i="0" dirty="0">
                <a:effectLst/>
                <a:latin typeface="Roboto" panose="02000000000000000000"/>
              </a:rPr>
              <a:t>subtraction</a:t>
            </a:r>
            <a:br>
              <a:rPr lang="en-GB" b="0" i="0" dirty="0">
                <a:effectLst/>
                <a:latin typeface="Roboto" panose="02000000000000000000"/>
              </a:rPr>
            </a:br>
            <a:r>
              <a:rPr lang="en-GB" b="0" i="0" dirty="0">
                <a:effectLst/>
                <a:latin typeface="Roboto" panose="02000000000000000000"/>
              </a:rPr>
              <a:t> operations.</a:t>
            </a:r>
          </a:p>
          <a:p>
            <a:r>
              <a:rPr lang="en-GB" b="0" i="0" dirty="0">
                <a:effectLst/>
                <a:latin typeface="Roboto" panose="02000000000000000000"/>
              </a:rPr>
              <a:t>The </a:t>
            </a:r>
            <a:r>
              <a:rPr lang="en-GB" dirty="0">
                <a:latin typeface="Roboto" panose="02000000000000000000"/>
              </a:rPr>
              <a:t>result</a:t>
            </a:r>
            <a:r>
              <a:rPr lang="en-GB" b="0" i="0" dirty="0">
                <a:effectLst/>
                <a:latin typeface="Roboto" panose="02000000000000000000"/>
              </a:rPr>
              <a:t> of the addition / subtraction operation performed by ALU is </a:t>
            </a:r>
            <a:r>
              <a:rPr lang="en-GB" b="0" i="0" dirty="0" err="1">
                <a:effectLst/>
                <a:latin typeface="Roboto" panose="02000000000000000000"/>
              </a:rPr>
              <a:t>outputby</a:t>
            </a:r>
            <a:r>
              <a:rPr lang="en-GB" b="0" i="0" dirty="0">
                <a:effectLst/>
                <a:latin typeface="Roboto" panose="02000000000000000000"/>
              </a:rPr>
              <a:t> adder out</a:t>
            </a:r>
          </a:p>
          <a:p>
            <a:r>
              <a:rPr lang="en-GB" dirty="0">
                <a:latin typeface="Roboto" panose="02000000000000000000"/>
              </a:rPr>
              <a:t>Variable in2_inv is initialized with Mux function which has parameters, </a:t>
            </a:r>
            <a:r>
              <a:rPr lang="en-GB" dirty="0" err="1">
                <a:latin typeface="Roboto" panose="02000000000000000000"/>
              </a:rPr>
              <a:t>isSub</a:t>
            </a:r>
            <a:r>
              <a:rPr lang="en-GB" dirty="0">
                <a:latin typeface="Roboto" panose="02000000000000000000"/>
              </a:rPr>
              <a:t> function with parameter </a:t>
            </a:r>
            <a:r>
              <a:rPr lang="en-GB" dirty="0" err="1">
                <a:latin typeface="Roboto" panose="02000000000000000000"/>
              </a:rPr>
              <a:t>io.fn</a:t>
            </a:r>
            <a:r>
              <a:rPr lang="en-GB" dirty="0">
                <a:latin typeface="Roboto" panose="02000000000000000000"/>
              </a:rPr>
              <a:t> as selector, Not of io.in2 as input1 of Mux, and io.in2 as input2 of Mux</a:t>
            </a:r>
          </a:p>
          <a:p>
            <a:r>
              <a:rPr lang="en-GB" dirty="0">
                <a:latin typeface="Roboto" panose="02000000000000000000"/>
              </a:rPr>
              <a:t>Variable in1_xor_in2 is initialized with io.in1 </a:t>
            </a:r>
            <a:r>
              <a:rPr lang="en-GB" dirty="0" err="1">
                <a:latin typeface="Roboto" panose="02000000000000000000"/>
              </a:rPr>
              <a:t>XOR’ed</a:t>
            </a:r>
            <a:r>
              <a:rPr lang="en-GB" dirty="0">
                <a:latin typeface="Roboto" panose="02000000000000000000"/>
              </a:rPr>
              <a:t> ( ^ ) with in2_inv.</a:t>
            </a:r>
          </a:p>
          <a:p>
            <a:r>
              <a:rPr lang="en-GB" dirty="0" err="1">
                <a:latin typeface="Roboto" panose="02000000000000000000"/>
              </a:rPr>
              <a:t>Io.adder_out</a:t>
            </a:r>
            <a:r>
              <a:rPr lang="en-GB" dirty="0">
                <a:latin typeface="Roboto" panose="02000000000000000000"/>
              </a:rPr>
              <a:t> is wired to io.in1 + in2_inv + </a:t>
            </a:r>
            <a:r>
              <a:rPr lang="en-GB" dirty="0" err="1">
                <a:latin typeface="Roboto" panose="02000000000000000000"/>
              </a:rPr>
              <a:t>isSub</a:t>
            </a:r>
            <a:r>
              <a:rPr lang="en-GB" dirty="0">
                <a:latin typeface="Roboto" panose="02000000000000000000"/>
              </a:rPr>
              <a:t> of </a:t>
            </a:r>
            <a:r>
              <a:rPr lang="en-GB" dirty="0" err="1">
                <a:latin typeface="Roboto" panose="02000000000000000000"/>
              </a:rPr>
              <a:t>io.fn</a:t>
            </a:r>
            <a:endParaRPr lang="en-US" dirty="0">
              <a:latin typeface="Roboto" panose="02000000000000000000"/>
            </a:endParaRPr>
          </a:p>
          <a:p>
            <a:pPr algn="just"/>
            <a:endParaRPr lang="en-US" sz="1100" dirty="0"/>
          </a:p>
        </p:txBody>
      </p:sp>
      <p:pic>
        <p:nvPicPr>
          <p:cNvPr id="5" name="Picture 4">
            <a:extLst>
              <a:ext uri="{FF2B5EF4-FFF2-40B4-BE49-F238E27FC236}">
                <a16:creationId xmlns:a16="http://schemas.microsoft.com/office/drawing/2014/main" id="{15447D30-0E11-48DF-9EC5-D02D73960F66}"/>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3975530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diagram&#10;&#10;Description automatically generated">
            <a:extLst>
              <a:ext uri="{FF2B5EF4-FFF2-40B4-BE49-F238E27FC236}">
                <a16:creationId xmlns:a16="http://schemas.microsoft.com/office/drawing/2014/main" id="{56E98A7E-0397-470C-8D13-9ACE89546D6A}"/>
              </a:ext>
            </a:extLst>
          </p:cNvPr>
          <p:cNvPicPr>
            <a:picLocks noGrp="1" noChangeAspect="1"/>
          </p:cNvPicPr>
          <p:nvPr>
            <p:ph idx="1"/>
          </p:nvPr>
        </p:nvPicPr>
        <p:blipFill rotWithShape="1">
          <a:blip r:embed="rId2"/>
          <a:srcRect l="41016" t="7043" r="36581" b="76523"/>
          <a:stretch/>
        </p:blipFill>
        <p:spPr>
          <a:xfrm>
            <a:off x="3707847" y="1433081"/>
            <a:ext cx="4957430" cy="4706665"/>
          </a:xfrm>
        </p:spPr>
      </p:pic>
      <p:sp>
        <p:nvSpPr>
          <p:cNvPr id="3" name="TextBox 2"/>
          <p:cNvSpPr txBox="1"/>
          <p:nvPr/>
        </p:nvSpPr>
        <p:spPr>
          <a:xfrm>
            <a:off x="255582" y="2035449"/>
            <a:ext cx="3175461" cy="408623"/>
          </a:xfrm>
          <a:prstGeom prst="roundRect">
            <a:avLst/>
          </a:prstGeom>
          <a:noFill/>
          <a:ln w="12700">
            <a:solidFill>
              <a:srgbClr val="092864"/>
            </a:solidFill>
          </a:ln>
          <a:effectLst/>
        </p:spPr>
        <p:txBody>
          <a:bodyPr wrap="square" rtlCol="0">
            <a:spAutoFit/>
          </a:bodyPr>
          <a:lstStyle/>
          <a:p>
            <a:r>
              <a:rPr lang="en-GB" dirty="0" err="1"/>
              <a:t>dw</a:t>
            </a:r>
            <a:r>
              <a:rPr lang="en-GB" dirty="0"/>
              <a:t> = </a:t>
            </a:r>
            <a:r>
              <a:rPr lang="en-GB" dirty="0" err="1"/>
              <a:t>datawidth</a:t>
            </a:r>
            <a:r>
              <a:rPr lang="en-GB" dirty="0"/>
              <a:t> [31:0]/[63:0]</a:t>
            </a:r>
            <a:endParaRPr lang="en-US" dirty="0"/>
          </a:p>
        </p:txBody>
      </p:sp>
      <p:sp>
        <p:nvSpPr>
          <p:cNvPr id="8" name="TextBox 7"/>
          <p:cNvSpPr txBox="1"/>
          <p:nvPr/>
        </p:nvSpPr>
        <p:spPr>
          <a:xfrm>
            <a:off x="241695" y="2755472"/>
            <a:ext cx="2904488" cy="408623"/>
          </a:xfrm>
          <a:prstGeom prst="roundRect">
            <a:avLst/>
          </a:prstGeom>
          <a:noFill/>
          <a:ln w="12700">
            <a:solidFill>
              <a:srgbClr val="092864"/>
            </a:solidFill>
          </a:ln>
          <a:effectLst/>
        </p:spPr>
        <p:txBody>
          <a:bodyPr wrap="square" rtlCol="0">
            <a:spAutoFit/>
          </a:bodyPr>
          <a:lstStyle/>
          <a:p>
            <a:r>
              <a:rPr lang="en-GB" dirty="0" err="1"/>
              <a:t>fn</a:t>
            </a:r>
            <a:r>
              <a:rPr lang="en-GB" dirty="0"/>
              <a:t> = </a:t>
            </a:r>
            <a:r>
              <a:rPr lang="en-GB" dirty="0" err="1"/>
              <a:t>ALUop</a:t>
            </a:r>
            <a:r>
              <a:rPr lang="en-GB" dirty="0"/>
              <a:t> bit as input [3:0]</a:t>
            </a:r>
            <a:endParaRPr lang="en-US" dirty="0"/>
          </a:p>
        </p:txBody>
      </p:sp>
      <p:sp>
        <p:nvSpPr>
          <p:cNvPr id="9" name="TextBox 8"/>
          <p:cNvSpPr txBox="1"/>
          <p:nvPr/>
        </p:nvSpPr>
        <p:spPr>
          <a:xfrm>
            <a:off x="277202" y="3400545"/>
            <a:ext cx="2707601" cy="715089"/>
          </a:xfrm>
          <a:prstGeom prst="roundRect">
            <a:avLst/>
          </a:prstGeom>
          <a:noFill/>
          <a:ln w="12700">
            <a:solidFill>
              <a:srgbClr val="092864"/>
            </a:solidFill>
          </a:ln>
          <a:effectLst/>
        </p:spPr>
        <p:txBody>
          <a:bodyPr wrap="square" rtlCol="0">
            <a:spAutoFit/>
          </a:bodyPr>
          <a:lstStyle/>
          <a:p>
            <a:r>
              <a:rPr lang="en-GB" dirty="0"/>
              <a:t>In1 = Operand B of ALU as input [31:0]/[63:0]</a:t>
            </a:r>
            <a:endParaRPr lang="en-US" dirty="0"/>
          </a:p>
        </p:txBody>
      </p:sp>
      <p:sp>
        <p:nvSpPr>
          <p:cNvPr id="10" name="TextBox 9"/>
          <p:cNvSpPr txBox="1"/>
          <p:nvPr/>
        </p:nvSpPr>
        <p:spPr>
          <a:xfrm>
            <a:off x="308353" y="4227601"/>
            <a:ext cx="2707600" cy="715089"/>
          </a:xfrm>
          <a:prstGeom prst="roundRect">
            <a:avLst/>
          </a:prstGeom>
          <a:noFill/>
          <a:ln w="12700">
            <a:solidFill>
              <a:srgbClr val="092864"/>
            </a:solidFill>
          </a:ln>
          <a:effectLst/>
        </p:spPr>
        <p:txBody>
          <a:bodyPr wrap="square" rtlCol="0">
            <a:spAutoFit/>
          </a:bodyPr>
          <a:lstStyle/>
          <a:p>
            <a:r>
              <a:rPr lang="en-GB" dirty="0"/>
              <a:t>In2 = Operand A of ALU as input [31:0]/[63:0]</a:t>
            </a:r>
            <a:endParaRPr lang="en-US" dirty="0"/>
          </a:p>
        </p:txBody>
      </p:sp>
      <p:sp>
        <p:nvSpPr>
          <p:cNvPr id="11" name="TextBox 10"/>
          <p:cNvSpPr txBox="1"/>
          <p:nvPr/>
        </p:nvSpPr>
        <p:spPr>
          <a:xfrm>
            <a:off x="8246225" y="1552302"/>
            <a:ext cx="3197002" cy="715089"/>
          </a:xfrm>
          <a:prstGeom prst="roundRect">
            <a:avLst/>
          </a:prstGeom>
          <a:noFill/>
          <a:ln w="12700">
            <a:solidFill>
              <a:srgbClr val="092864"/>
            </a:solidFill>
          </a:ln>
          <a:effectLst/>
        </p:spPr>
        <p:txBody>
          <a:bodyPr wrap="square" rtlCol="0">
            <a:spAutoFit/>
          </a:bodyPr>
          <a:lstStyle/>
          <a:p>
            <a:r>
              <a:rPr lang="en-GB" dirty="0"/>
              <a:t>out = ALU result output for logical operators [31:0]/[63:0]</a:t>
            </a:r>
            <a:endParaRPr lang="en-US" dirty="0"/>
          </a:p>
        </p:txBody>
      </p:sp>
      <p:sp>
        <p:nvSpPr>
          <p:cNvPr id="12" name="TextBox 11"/>
          <p:cNvSpPr txBox="1"/>
          <p:nvPr/>
        </p:nvSpPr>
        <p:spPr>
          <a:xfrm>
            <a:off x="8917062" y="2735558"/>
            <a:ext cx="2695998" cy="1021556"/>
          </a:xfrm>
          <a:prstGeom prst="roundRect">
            <a:avLst/>
          </a:prstGeom>
          <a:noFill/>
          <a:ln w="12700">
            <a:solidFill>
              <a:srgbClr val="092864"/>
            </a:solidFill>
          </a:ln>
          <a:effectLst/>
        </p:spPr>
        <p:txBody>
          <a:bodyPr wrap="square" rtlCol="0">
            <a:spAutoFit/>
          </a:bodyPr>
          <a:lstStyle/>
          <a:p>
            <a:r>
              <a:rPr lang="en-GB" dirty="0" err="1"/>
              <a:t>adder_out</a:t>
            </a:r>
            <a:r>
              <a:rPr lang="en-GB" dirty="0"/>
              <a:t> = ALU result output for mathematical operations [31:0]/[63:0]</a:t>
            </a:r>
            <a:endParaRPr lang="en-US" dirty="0"/>
          </a:p>
        </p:txBody>
      </p:sp>
      <p:sp>
        <p:nvSpPr>
          <p:cNvPr id="13" name="TextBox 12"/>
          <p:cNvSpPr txBox="1"/>
          <p:nvPr/>
        </p:nvSpPr>
        <p:spPr>
          <a:xfrm>
            <a:off x="8665277" y="4227601"/>
            <a:ext cx="2695998" cy="715089"/>
          </a:xfrm>
          <a:prstGeom prst="roundRect">
            <a:avLst/>
          </a:prstGeom>
          <a:noFill/>
          <a:ln w="12700">
            <a:solidFill>
              <a:srgbClr val="092864"/>
            </a:solidFill>
          </a:ln>
          <a:effectLst/>
        </p:spPr>
        <p:txBody>
          <a:bodyPr wrap="square" rtlCol="0">
            <a:spAutoFit/>
          </a:bodyPr>
          <a:lstStyle/>
          <a:p>
            <a:r>
              <a:rPr lang="en-GB" dirty="0" err="1"/>
              <a:t>Cmp_out</a:t>
            </a:r>
            <a:r>
              <a:rPr lang="en-GB" dirty="0"/>
              <a:t> = Branch result output [Bool]</a:t>
            </a:r>
            <a:endParaRPr lang="en-US" dirty="0"/>
          </a:p>
        </p:txBody>
      </p:sp>
      <p:cxnSp>
        <p:nvCxnSpPr>
          <p:cNvPr id="14" name="Straight Arrow Connector 13"/>
          <p:cNvCxnSpPr>
            <a:cxnSpLocks/>
          </p:cNvCxnSpPr>
          <p:nvPr/>
        </p:nvCxnSpPr>
        <p:spPr>
          <a:xfrm flipH="1" flipV="1">
            <a:off x="3456062" y="2414112"/>
            <a:ext cx="775116" cy="28991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endCxn id="8" idx="3"/>
          </p:cNvCxnSpPr>
          <p:nvPr/>
        </p:nvCxnSpPr>
        <p:spPr>
          <a:xfrm flipH="1" flipV="1">
            <a:off x="3146183" y="2959784"/>
            <a:ext cx="1084998" cy="22620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endCxn id="9" idx="3"/>
          </p:cNvCxnSpPr>
          <p:nvPr/>
        </p:nvCxnSpPr>
        <p:spPr>
          <a:xfrm flipH="1">
            <a:off x="2984803" y="3589246"/>
            <a:ext cx="1188186" cy="16884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H="1">
            <a:off x="3015953" y="4022294"/>
            <a:ext cx="1157036" cy="37879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endCxn id="11" idx="1"/>
          </p:cNvCxnSpPr>
          <p:nvPr/>
        </p:nvCxnSpPr>
        <p:spPr>
          <a:xfrm flipV="1">
            <a:off x="7605757" y="1909847"/>
            <a:ext cx="640468" cy="90272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V="1">
            <a:off x="8029402" y="3164096"/>
            <a:ext cx="806949" cy="26477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8029402" y="3974055"/>
            <a:ext cx="533484" cy="253546"/>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016EEED4-67C5-4B54-8040-1DC80A3BC6AB}"/>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80474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ACFF-5D66-4EFA-9F7B-BB4ABFA5A546}"/>
              </a:ext>
            </a:extLst>
          </p:cNvPr>
          <p:cNvSpPr>
            <a:spLocks noGrp="1"/>
          </p:cNvSpPr>
          <p:nvPr>
            <p:ph type="title"/>
          </p:nvPr>
        </p:nvSpPr>
        <p:spPr>
          <a:xfrm>
            <a:off x="7464614" y="1783959"/>
            <a:ext cx="4157543" cy="1645041"/>
          </a:xfrm>
        </p:spPr>
        <p:txBody>
          <a:bodyPr vert="horz" lIns="91440" tIns="45720" rIns="91440" bIns="45720" rtlCol="0" anchor="b">
            <a:normAutofit/>
          </a:bodyPr>
          <a:lstStyle/>
          <a:p>
            <a:r>
              <a:rPr lang="en-US" sz="5400" dirty="0">
                <a:solidFill>
                  <a:srgbClr val="092864"/>
                </a:solidFill>
                <a:latin typeface="Roboto" panose="02000000000000000000"/>
                <a:ea typeface="+mj-ea"/>
                <a:cs typeface="+mj-cs"/>
              </a:rPr>
              <a:t>How did we do it?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Subtitle 2">
            <a:extLst>
              <a:ext uri="{FF2B5EF4-FFF2-40B4-BE49-F238E27FC236}">
                <a16:creationId xmlns:a16="http://schemas.microsoft.com/office/drawing/2014/main" id="{C87168A5-9EF8-4DD9-84D6-125178E9B4A4}"/>
              </a:ext>
            </a:extLst>
          </p:cNvPr>
          <p:cNvSpPr txBox="1">
            <a:spLocks/>
          </p:cNvSpPr>
          <p:nvPr/>
        </p:nvSpPr>
        <p:spPr>
          <a:xfrm>
            <a:off x="5981700" y="3875653"/>
            <a:ext cx="6134100" cy="84975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solidFill>
                  <a:schemeClr val="tx2">
                    <a:lumMod val="10000"/>
                  </a:schemeClr>
                </a:solidFill>
                <a:latin typeface="Roboto" panose="02000000000000000000"/>
              </a:rPr>
              <a:t>Using Reverse Engineered MAS Document, which includes in depth knowledge of all Rocket-Chip modules.</a:t>
            </a:r>
            <a:br>
              <a:rPr lang="en-GB" sz="1800" dirty="0">
                <a:solidFill>
                  <a:schemeClr val="tx2">
                    <a:lumMod val="10000"/>
                  </a:schemeClr>
                </a:solidFill>
                <a:latin typeface="Roboto" panose="02000000000000000000"/>
              </a:rPr>
            </a:br>
            <a:endParaRPr lang="en-GB" sz="1800" dirty="0">
              <a:solidFill>
                <a:schemeClr val="tx2">
                  <a:lumMod val="10000"/>
                </a:schemeClr>
              </a:solidFill>
              <a:latin typeface="Roboto" panose="02000000000000000000"/>
            </a:endParaRPr>
          </a:p>
        </p:txBody>
      </p:sp>
      <p:pic>
        <p:nvPicPr>
          <p:cNvPr id="4" name="Picture 3">
            <a:extLst>
              <a:ext uri="{FF2B5EF4-FFF2-40B4-BE49-F238E27FC236}">
                <a16:creationId xmlns:a16="http://schemas.microsoft.com/office/drawing/2014/main" id="{E5712B06-BBE0-4B1D-97CB-CAC0A4A9C1D7}"/>
              </a:ext>
            </a:extLst>
          </p:cNvPr>
          <p:cNvPicPr>
            <a:picLocks noChangeAspect="1"/>
          </p:cNvPicPr>
          <p:nvPr/>
        </p:nvPicPr>
        <p:blipFill>
          <a:blip r:embed="rId2"/>
          <a:srcRect/>
          <a:stretch/>
        </p:blipFill>
        <p:spPr>
          <a:xfrm>
            <a:off x="10047978" y="5530445"/>
            <a:ext cx="2367183" cy="849757"/>
          </a:xfrm>
          <a:prstGeom prst="rect">
            <a:avLst/>
          </a:prstGeom>
        </p:spPr>
      </p:pic>
      <p:pic>
        <p:nvPicPr>
          <p:cNvPr id="13" name="Content Placeholder 4">
            <a:extLst>
              <a:ext uri="{FF2B5EF4-FFF2-40B4-BE49-F238E27FC236}">
                <a16:creationId xmlns:a16="http://schemas.microsoft.com/office/drawing/2014/main" id="{26F804ED-2817-4B44-B6FB-502C2ED86F42}"/>
              </a:ext>
            </a:extLst>
          </p:cNvPr>
          <p:cNvPicPr>
            <a:picLocks noGrp="1" noChangeAspect="1"/>
          </p:cNvPicPr>
          <p:nvPr>
            <p:ph idx="1"/>
          </p:nvPr>
        </p:nvPicPr>
        <p:blipFill>
          <a:blip r:embed="rId3"/>
          <a:srcRect t="1772" b="1772"/>
          <a:stretch/>
        </p:blipFill>
        <p:spPr>
          <a:xfrm>
            <a:off x="1" y="0"/>
            <a:ext cx="6417732" cy="6261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2074879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39A5-6047-4965-98C3-21D94E9C57D3}"/>
              </a:ext>
            </a:extLst>
          </p:cNvPr>
          <p:cNvSpPr>
            <a:spLocks noGrp="1"/>
          </p:cNvSpPr>
          <p:nvPr>
            <p:ph type="title"/>
          </p:nvPr>
        </p:nvSpPr>
        <p:spPr>
          <a:xfrm>
            <a:off x="698089" y="681037"/>
            <a:ext cx="10515600" cy="584901"/>
          </a:xfrm>
        </p:spPr>
        <p:txBody>
          <a:bodyPr/>
          <a:lstStyle/>
          <a:p>
            <a:r>
              <a:rPr lang="en-US" dirty="0"/>
              <a:t>Rocket-Core MASS Documentation</a:t>
            </a:r>
          </a:p>
        </p:txBody>
      </p:sp>
      <p:sp>
        <p:nvSpPr>
          <p:cNvPr id="3" name="Content Placeholder 2">
            <a:extLst>
              <a:ext uri="{FF2B5EF4-FFF2-40B4-BE49-F238E27FC236}">
                <a16:creationId xmlns:a16="http://schemas.microsoft.com/office/drawing/2014/main" id="{1E2A9F0D-F998-4D6D-88F0-C35735570806}"/>
              </a:ext>
            </a:extLst>
          </p:cNvPr>
          <p:cNvSpPr>
            <a:spLocks noGrp="1"/>
          </p:cNvSpPr>
          <p:nvPr>
            <p:ph idx="1"/>
          </p:nvPr>
        </p:nvSpPr>
        <p:spPr>
          <a:xfrm>
            <a:off x="698089" y="1320305"/>
            <a:ext cx="10655710" cy="4618894"/>
          </a:xfrm>
        </p:spPr>
        <p:txBody>
          <a:bodyPr>
            <a:noAutofit/>
          </a:bodyPr>
          <a:lstStyle/>
          <a:p>
            <a:pPr algn="l"/>
            <a:r>
              <a:rPr lang="en-GB" sz="2400" b="0" i="0" dirty="0">
                <a:effectLst/>
                <a:latin typeface="Roboto" panose="02000000000000000000"/>
              </a:rPr>
              <a:t>This </a:t>
            </a:r>
            <a:r>
              <a:rPr lang="en-GB" sz="2400" b="1" dirty="0">
                <a:latin typeface="Roboto" panose="02000000000000000000"/>
              </a:rPr>
              <a:t>M</a:t>
            </a:r>
            <a:r>
              <a:rPr lang="en-GB" sz="2400" dirty="0">
                <a:latin typeface="Roboto" panose="02000000000000000000"/>
              </a:rPr>
              <a:t>icro-</a:t>
            </a:r>
            <a:r>
              <a:rPr lang="en-GB" sz="2400" b="1" dirty="0">
                <a:latin typeface="Roboto" panose="02000000000000000000"/>
              </a:rPr>
              <a:t>Architecture</a:t>
            </a:r>
            <a:r>
              <a:rPr lang="en-GB" sz="2400" dirty="0">
                <a:latin typeface="Roboto" panose="02000000000000000000"/>
              </a:rPr>
              <a:t> and </a:t>
            </a:r>
            <a:r>
              <a:rPr lang="en-GB" sz="2400" b="1" dirty="0">
                <a:latin typeface="Roboto" panose="02000000000000000000"/>
              </a:rPr>
              <a:t>S</a:t>
            </a:r>
            <a:r>
              <a:rPr lang="en-GB" sz="2400" dirty="0">
                <a:latin typeface="Roboto" panose="02000000000000000000"/>
              </a:rPr>
              <a:t>oftware </a:t>
            </a:r>
            <a:r>
              <a:rPr lang="en-GB" sz="2400" b="1" dirty="0">
                <a:latin typeface="Roboto" panose="02000000000000000000"/>
              </a:rPr>
              <a:t>S</a:t>
            </a:r>
            <a:r>
              <a:rPr lang="en-GB" sz="2400" dirty="0">
                <a:latin typeface="Roboto" panose="02000000000000000000"/>
              </a:rPr>
              <a:t>pecification</a:t>
            </a:r>
            <a:r>
              <a:rPr lang="en-GB" sz="2400" b="0" i="0" dirty="0">
                <a:effectLst/>
                <a:latin typeface="Roboto" panose="02000000000000000000"/>
              </a:rPr>
              <a:t> Document offers in-depth knowledge of Rocket-Chip SoC modules.</a:t>
            </a:r>
            <a:br>
              <a:rPr lang="en-GB" sz="2400" b="0" i="0" dirty="0">
                <a:effectLst/>
                <a:latin typeface="Roboto" panose="02000000000000000000"/>
              </a:rPr>
            </a:br>
            <a:endParaRPr lang="en-GB" sz="2400" b="0" i="0" dirty="0">
              <a:effectLst/>
              <a:latin typeface="Roboto" panose="02000000000000000000"/>
            </a:endParaRPr>
          </a:p>
          <a:p>
            <a:pPr algn="l"/>
            <a:r>
              <a:rPr lang="en-GB" sz="2400" b="0" i="0" dirty="0">
                <a:effectLst/>
                <a:latin typeface="Roboto" panose="02000000000000000000"/>
              </a:rPr>
              <a:t>Using Block Diagrams, Class Diagrams, Flowcharts, and describing all the keywords found in the code, description of modules</a:t>
            </a:r>
            <a:br>
              <a:rPr lang="en-GB" sz="2400" b="0" i="0" dirty="0">
                <a:effectLst/>
                <a:latin typeface="Roboto" panose="02000000000000000000"/>
              </a:rPr>
            </a:br>
            <a:r>
              <a:rPr lang="en-GB" sz="2400" b="0" i="0" dirty="0">
                <a:effectLst/>
                <a:latin typeface="Roboto" panose="02000000000000000000"/>
              </a:rPr>
              <a:t> is achieved.</a:t>
            </a:r>
            <a:br>
              <a:rPr lang="en-GB" sz="2400" b="0" i="0" dirty="0">
                <a:effectLst/>
                <a:latin typeface="Roboto" panose="02000000000000000000"/>
              </a:rPr>
            </a:br>
            <a:endParaRPr lang="en-GB" sz="2400" b="0" i="0" dirty="0">
              <a:effectLst/>
              <a:latin typeface="Roboto" panose="02000000000000000000"/>
            </a:endParaRPr>
          </a:p>
          <a:p>
            <a:r>
              <a:rPr lang="en-US" sz="2400" dirty="0">
                <a:latin typeface="Roboto" panose="02000000000000000000"/>
              </a:rPr>
              <a:t>This MASS Document is essential for those who have fundamental knowledge of Scala, Chisel and SoC hardware.</a:t>
            </a:r>
            <a:br>
              <a:rPr lang="en-US" sz="2400" dirty="0">
                <a:latin typeface="Roboto" panose="02000000000000000000"/>
              </a:rPr>
            </a:br>
            <a:endParaRPr lang="en-US" sz="2400" dirty="0">
              <a:latin typeface="Roboto" panose="02000000000000000000"/>
            </a:endParaRPr>
          </a:p>
          <a:p>
            <a:pPr algn="l"/>
            <a:r>
              <a:rPr lang="en-GB" sz="2400" b="0" i="0" dirty="0">
                <a:effectLst/>
                <a:latin typeface="Roboto" panose="02000000000000000000"/>
              </a:rPr>
              <a:t>Only the keyword name is used in the MASS Document, but its meaning is stated in the keywords Appendix-Scala &amp; Chisel.</a:t>
            </a:r>
          </a:p>
        </p:txBody>
      </p:sp>
      <p:pic>
        <p:nvPicPr>
          <p:cNvPr id="8" name="Picture 7">
            <a:extLst>
              <a:ext uri="{FF2B5EF4-FFF2-40B4-BE49-F238E27FC236}">
                <a16:creationId xmlns:a16="http://schemas.microsoft.com/office/drawing/2014/main" id="{EA3AE72B-528E-418E-BAF8-F0D71E4695A1}"/>
              </a:ext>
            </a:extLst>
          </p:cNvPr>
          <p:cNvPicPr>
            <a:picLocks noChangeAspect="1"/>
          </p:cNvPicPr>
          <p:nvPr/>
        </p:nvPicPr>
        <p:blipFill>
          <a:blip r:embed="rId2"/>
          <a:srcRect/>
          <a:stretch/>
        </p:blipFill>
        <p:spPr>
          <a:xfrm>
            <a:off x="10030098" y="5361359"/>
            <a:ext cx="2367183" cy="849757"/>
          </a:xfrm>
          <a:prstGeom prst="rect">
            <a:avLst/>
          </a:prstGeom>
        </p:spPr>
      </p:pic>
    </p:spTree>
    <p:extLst>
      <p:ext uri="{BB962C8B-B14F-4D97-AF65-F5344CB8AC3E}">
        <p14:creationId xmlns:p14="http://schemas.microsoft.com/office/powerpoint/2010/main" val="1191958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7DDA-C6B4-4823-9DFF-86D643321B70}"/>
              </a:ext>
            </a:extLst>
          </p:cNvPr>
          <p:cNvSpPr>
            <a:spLocks noGrp="1"/>
          </p:cNvSpPr>
          <p:nvPr>
            <p:ph type="title"/>
          </p:nvPr>
        </p:nvSpPr>
        <p:spPr>
          <a:xfrm>
            <a:off x="7277101" y="1783959"/>
            <a:ext cx="4619624" cy="2889114"/>
          </a:xfrm>
        </p:spPr>
        <p:txBody>
          <a:bodyPr vert="horz" lIns="91440" tIns="45720" rIns="91440" bIns="45720" rtlCol="0" anchor="b">
            <a:normAutofit/>
          </a:bodyPr>
          <a:lstStyle/>
          <a:p>
            <a:r>
              <a:rPr lang="en-US" sz="5400" dirty="0">
                <a:solidFill>
                  <a:srgbClr val="092864"/>
                </a:solidFill>
                <a:latin typeface="Roboto" panose="02000000000000000000"/>
                <a:ea typeface="+mj-ea"/>
                <a:cs typeface="+mj-cs"/>
              </a:rPr>
              <a:t>Aghaz(آغاز) SoC The Beginning</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92F40F61-C674-4B3C-BA3D-FFBE4570BAEE}"/>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9" name="Picture 8">
            <a:extLst>
              <a:ext uri="{FF2B5EF4-FFF2-40B4-BE49-F238E27FC236}">
                <a16:creationId xmlns:a16="http://schemas.microsoft.com/office/drawing/2014/main" id="{A0617079-2E23-4AF7-B4C9-2B94134C199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25207413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6548-7982-4194-94E2-289685A19594}"/>
              </a:ext>
            </a:extLst>
          </p:cNvPr>
          <p:cNvSpPr>
            <a:spLocks noGrp="1"/>
          </p:cNvSpPr>
          <p:nvPr>
            <p:ph type="title"/>
          </p:nvPr>
        </p:nvSpPr>
        <p:spPr/>
        <p:txBody>
          <a:bodyPr/>
          <a:lstStyle/>
          <a:p>
            <a:r>
              <a:rPr lang="en-US" dirty="0"/>
              <a:t>Specifications of Aghaz(</a:t>
            </a:r>
            <a:r>
              <a:rPr lang="ar-SA" dirty="0">
                <a:solidFill>
                  <a:srgbClr val="092864"/>
                </a:solidFill>
              </a:rPr>
              <a:t>آغاز</a:t>
            </a:r>
            <a:r>
              <a:rPr lang="en-US" dirty="0"/>
              <a:t>) SoC</a:t>
            </a:r>
          </a:p>
        </p:txBody>
      </p:sp>
      <p:sp>
        <p:nvSpPr>
          <p:cNvPr id="3" name="Content Placeholder 2">
            <a:extLst>
              <a:ext uri="{FF2B5EF4-FFF2-40B4-BE49-F238E27FC236}">
                <a16:creationId xmlns:a16="http://schemas.microsoft.com/office/drawing/2014/main" id="{B357F781-363F-4700-B211-6BFF68617B30}"/>
              </a:ext>
            </a:extLst>
          </p:cNvPr>
          <p:cNvSpPr>
            <a:spLocks noGrp="1"/>
          </p:cNvSpPr>
          <p:nvPr>
            <p:ph idx="1"/>
          </p:nvPr>
        </p:nvSpPr>
        <p:spPr>
          <a:xfrm>
            <a:off x="838200" y="1250694"/>
            <a:ext cx="6954982" cy="4704629"/>
          </a:xfrm>
        </p:spPr>
        <p:txBody>
          <a:bodyPr>
            <a:noAutofit/>
          </a:bodyPr>
          <a:lstStyle/>
          <a:p>
            <a:r>
              <a:rPr lang="en-US" sz="2800" dirty="0"/>
              <a:t>RV-32 (32-bit)</a:t>
            </a:r>
            <a:br>
              <a:rPr lang="en-US" sz="2800" dirty="0"/>
            </a:br>
            <a:endParaRPr lang="en-US" sz="2800" dirty="0"/>
          </a:p>
          <a:p>
            <a:r>
              <a:rPr lang="en-US" sz="2800" dirty="0"/>
              <a:t>I, M &amp; C extensions</a:t>
            </a:r>
            <a:br>
              <a:rPr lang="en-US" sz="2800" dirty="0"/>
            </a:br>
            <a:endParaRPr lang="en-US" sz="2800" dirty="0"/>
          </a:p>
          <a:p>
            <a:r>
              <a:rPr lang="en-US" sz="2800" dirty="0"/>
              <a:t>64-KB Instruction and Data Cache</a:t>
            </a:r>
            <a:br>
              <a:rPr lang="en-US" sz="2800" dirty="0"/>
            </a:br>
            <a:endParaRPr lang="en-US" sz="2800" dirty="0"/>
          </a:p>
          <a:p>
            <a:r>
              <a:rPr lang="en-US" sz="2800" dirty="0"/>
              <a:t>CLINT</a:t>
            </a:r>
            <a:br>
              <a:rPr lang="en-US" sz="2800" dirty="0"/>
            </a:br>
            <a:endParaRPr lang="en-US" sz="2800" dirty="0"/>
          </a:p>
          <a:p>
            <a:r>
              <a:rPr lang="en-US" sz="2800" dirty="0"/>
              <a:t>PLIC</a:t>
            </a:r>
            <a:br>
              <a:rPr lang="en-US" sz="2800" dirty="0"/>
            </a:br>
            <a:endParaRPr lang="en-US" sz="2800" dirty="0"/>
          </a:p>
          <a:p>
            <a:r>
              <a:rPr lang="en-US" sz="2800" dirty="0"/>
              <a:t>Privileged( Machine)</a:t>
            </a:r>
          </a:p>
        </p:txBody>
      </p:sp>
      <p:pic>
        <p:nvPicPr>
          <p:cNvPr id="8" name="Picture 7">
            <a:extLst>
              <a:ext uri="{FF2B5EF4-FFF2-40B4-BE49-F238E27FC236}">
                <a16:creationId xmlns:a16="http://schemas.microsoft.com/office/drawing/2014/main" id="{4DEE6738-D430-4841-BEA0-4925D567D394}"/>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3495468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A69C2-5012-4DEB-AA78-1B2788F4587F}"/>
              </a:ext>
            </a:extLst>
          </p:cNvPr>
          <p:cNvSpPr>
            <a:spLocks noGrp="1"/>
          </p:cNvSpPr>
          <p:nvPr>
            <p:ph type="title"/>
          </p:nvPr>
        </p:nvSpPr>
        <p:spPr/>
        <p:txBody>
          <a:bodyPr/>
          <a:lstStyle/>
          <a:p>
            <a:r>
              <a:rPr lang="en-US" dirty="0"/>
              <a:t>Configuring the AGHAAZ SoC and Core</a:t>
            </a:r>
          </a:p>
        </p:txBody>
      </p:sp>
      <p:sp>
        <p:nvSpPr>
          <p:cNvPr id="3" name="Content Placeholder 2">
            <a:extLst>
              <a:ext uri="{FF2B5EF4-FFF2-40B4-BE49-F238E27FC236}">
                <a16:creationId xmlns:a16="http://schemas.microsoft.com/office/drawing/2014/main" id="{E15712EC-352B-427A-9B2E-2D8B5BAFFA74}"/>
              </a:ext>
            </a:extLst>
          </p:cNvPr>
          <p:cNvSpPr>
            <a:spLocks noGrp="1"/>
          </p:cNvSpPr>
          <p:nvPr>
            <p:ph idx="1"/>
          </p:nvPr>
        </p:nvSpPr>
        <p:spPr>
          <a:xfrm>
            <a:off x="703118" y="2244270"/>
            <a:ext cx="10515600" cy="2164485"/>
          </a:xfrm>
        </p:spPr>
        <p:txBody>
          <a:bodyPr>
            <a:noAutofit/>
          </a:bodyPr>
          <a:lstStyle/>
          <a:p>
            <a:pPr>
              <a:buFont typeface="Wingdings" panose="05000000000000000000" pitchFamily="2" charset="2"/>
              <a:buChar char="q"/>
            </a:pPr>
            <a:r>
              <a:rPr lang="en-US" sz="2800" dirty="0"/>
              <a:t>Create a Aghaaz Core Class with requisite configuration</a:t>
            </a:r>
          </a:p>
          <a:p>
            <a:pPr>
              <a:lnSpc>
                <a:spcPct val="300000"/>
              </a:lnSpc>
              <a:buFont typeface="Wingdings" panose="05000000000000000000" pitchFamily="2" charset="2"/>
              <a:buChar char="q"/>
            </a:pPr>
            <a:r>
              <a:rPr lang="en-US" sz="2800" dirty="0"/>
              <a:t>Add  the Aghaaz Core class in the System configuration  </a:t>
            </a:r>
          </a:p>
          <a:p>
            <a:pPr marL="342900" indent="-342900">
              <a:buFont typeface="+mj-lt"/>
              <a:buAutoNum type="arabicPeriod"/>
            </a:pPr>
            <a:endParaRPr lang="en-US" sz="2800" dirty="0"/>
          </a:p>
        </p:txBody>
      </p:sp>
    </p:spTree>
    <p:extLst>
      <p:ext uri="{BB962C8B-B14F-4D97-AF65-F5344CB8AC3E}">
        <p14:creationId xmlns:p14="http://schemas.microsoft.com/office/powerpoint/2010/main" val="298015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EF71-B1DB-4605-9843-3A6A7B93C85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46775FD-FA10-448C-9E28-EB3E3C05B322}"/>
              </a:ext>
            </a:extLst>
          </p:cNvPr>
          <p:cNvSpPr>
            <a:spLocks noGrp="1"/>
          </p:cNvSpPr>
          <p:nvPr>
            <p:ph idx="1"/>
          </p:nvPr>
        </p:nvSpPr>
        <p:spPr>
          <a:xfrm>
            <a:off x="1209675" y="1176377"/>
            <a:ext cx="10515600" cy="4505246"/>
          </a:xfrm>
        </p:spPr>
        <p:txBody>
          <a:bodyPr>
            <a:noAutofit/>
          </a:bodyPr>
          <a:lstStyle/>
          <a:p>
            <a:r>
              <a:rPr lang="en-US" sz="2000" dirty="0"/>
              <a:t>Motivation and Scope</a:t>
            </a:r>
          </a:p>
          <a:p>
            <a:pPr lvl="1"/>
            <a:r>
              <a:rPr lang="en-US" sz="2000" dirty="0"/>
              <a:t>Reverse Engineer Rocket-Chip for the generation of System on Chip (SOC) utilizing the modules of Rocket-Chip</a:t>
            </a:r>
          </a:p>
          <a:p>
            <a:r>
              <a:rPr lang="en-US" sz="2000" dirty="0"/>
              <a:t>Rocket Chip Basics</a:t>
            </a:r>
          </a:p>
          <a:p>
            <a:r>
              <a:rPr lang="en-US" sz="2000" dirty="0"/>
              <a:t>De-constructing the Software Architecture of Rocket Chip</a:t>
            </a:r>
          </a:p>
          <a:p>
            <a:r>
              <a:rPr lang="en-US" sz="2000" dirty="0"/>
              <a:t>From Rocket Chip to Aghaaz  Chip </a:t>
            </a:r>
          </a:p>
          <a:p>
            <a:pPr lvl="1"/>
            <a:r>
              <a:rPr lang="en-US" sz="2000" dirty="0"/>
              <a:t>Mapping Software to Micro architecture and software Spec</a:t>
            </a:r>
          </a:p>
          <a:p>
            <a:r>
              <a:rPr lang="en-US" sz="2000" dirty="0"/>
              <a:t>Future Research </a:t>
            </a:r>
          </a:p>
          <a:p>
            <a:pPr lvl="1"/>
            <a:r>
              <a:rPr lang="en-GB" sz="2000" b="0" i="0" dirty="0">
                <a:effectLst/>
                <a:latin typeface="Roboto" panose="02000000000000000000"/>
                <a:cs typeface="Raavi" panose="020B0502040204020203" pitchFamily="34" charset="0"/>
              </a:rPr>
              <a:t>Integrate devices to the Rocket Chip SOC that are not </a:t>
            </a:r>
            <a:r>
              <a:rPr lang="en-GB" sz="2000" dirty="0">
                <a:latin typeface="Roboto" panose="02000000000000000000"/>
                <a:cs typeface="Raavi" panose="020B0502040204020203" pitchFamily="34" charset="0"/>
              </a:rPr>
              <a:t>available</a:t>
            </a:r>
            <a:r>
              <a:rPr lang="en-GB" sz="2000" b="0" i="0" dirty="0">
                <a:effectLst/>
                <a:latin typeface="Roboto" panose="02000000000000000000"/>
                <a:cs typeface="Raavi" panose="020B0502040204020203" pitchFamily="34" charset="0"/>
              </a:rPr>
              <a:t> in the rocket-chip repository which includes GPIO, i2c, </a:t>
            </a:r>
            <a:r>
              <a:rPr lang="en-GB" sz="2000" b="0" i="0" dirty="0" err="1">
                <a:effectLst/>
                <a:latin typeface="Roboto" panose="02000000000000000000"/>
                <a:cs typeface="Raavi" panose="020B0502040204020203" pitchFamily="34" charset="0"/>
              </a:rPr>
              <a:t>jtag</a:t>
            </a:r>
            <a:r>
              <a:rPr lang="en-GB" sz="2000" b="0" i="0" dirty="0">
                <a:effectLst/>
                <a:latin typeface="Roboto" panose="02000000000000000000"/>
                <a:cs typeface="Raavi" panose="020B0502040204020203" pitchFamily="34" charset="0"/>
              </a:rPr>
              <a:t> etc.</a:t>
            </a:r>
            <a:endParaRPr lang="en-US" sz="2000" b="0" i="0" dirty="0">
              <a:effectLst/>
              <a:latin typeface="Roboto" panose="02000000000000000000"/>
              <a:cs typeface="Raavi" panose="020B0502040204020203" pitchFamily="34" charset="0"/>
            </a:endParaRPr>
          </a:p>
          <a:p>
            <a:pPr lvl="1"/>
            <a:r>
              <a:rPr lang="en-US" sz="2000" dirty="0"/>
              <a:t>Extend to include the Vector Extensions </a:t>
            </a:r>
            <a:r>
              <a:rPr lang="en-US" sz="2000" dirty="0" err="1"/>
              <a:t>etc</a:t>
            </a:r>
            <a:r>
              <a:rPr lang="en-US" sz="2000" dirty="0"/>
              <a:t> ..</a:t>
            </a:r>
          </a:p>
          <a:p>
            <a:pPr marL="457200" lvl="1" indent="0">
              <a:buNone/>
            </a:pPr>
            <a:endParaRPr lang="en-US" sz="1600" dirty="0"/>
          </a:p>
        </p:txBody>
      </p:sp>
      <p:pic>
        <p:nvPicPr>
          <p:cNvPr id="8" name="Picture 7">
            <a:extLst>
              <a:ext uri="{FF2B5EF4-FFF2-40B4-BE49-F238E27FC236}">
                <a16:creationId xmlns:a16="http://schemas.microsoft.com/office/drawing/2014/main" id="{68995489-6EA9-4293-8AB5-0248B2C3552B}"/>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987612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t="5190" b="5133"/>
          <a:stretch/>
        </p:blipFill>
        <p:spPr>
          <a:xfrm>
            <a:off x="643766" y="1302030"/>
            <a:ext cx="8224820" cy="4851696"/>
          </a:xfrm>
        </p:spPr>
      </p:pic>
      <p:sp>
        <p:nvSpPr>
          <p:cNvPr id="2" name="Title 1">
            <a:extLst>
              <a:ext uri="{FF2B5EF4-FFF2-40B4-BE49-F238E27FC236}">
                <a16:creationId xmlns:a16="http://schemas.microsoft.com/office/drawing/2014/main" id="{131DF5BB-3CD1-4144-9BE5-746A7F2F6CA5}"/>
              </a:ext>
            </a:extLst>
          </p:cNvPr>
          <p:cNvSpPr>
            <a:spLocks noGrp="1"/>
          </p:cNvSpPr>
          <p:nvPr>
            <p:ph type="title"/>
          </p:nvPr>
        </p:nvSpPr>
        <p:spPr>
          <a:xfrm>
            <a:off x="1111367" y="126463"/>
            <a:ext cx="7046843" cy="584901"/>
          </a:xfrm>
        </p:spPr>
        <p:txBody>
          <a:bodyPr>
            <a:normAutofit/>
          </a:bodyPr>
          <a:lstStyle/>
          <a:p>
            <a:r>
              <a:rPr lang="en-US" dirty="0"/>
              <a:t>Configuring Aghaz Core in Rocket-Chip</a:t>
            </a:r>
          </a:p>
        </p:txBody>
      </p:sp>
      <p:sp>
        <p:nvSpPr>
          <p:cNvPr id="11" name="TextBox 10">
            <a:extLst>
              <a:ext uri="{FF2B5EF4-FFF2-40B4-BE49-F238E27FC236}">
                <a16:creationId xmlns:a16="http://schemas.microsoft.com/office/drawing/2014/main" id="{3ACA489E-DD65-4D85-91A5-CFB65845098C}"/>
              </a:ext>
            </a:extLst>
          </p:cNvPr>
          <p:cNvSpPr txBox="1"/>
          <p:nvPr/>
        </p:nvSpPr>
        <p:spPr>
          <a:xfrm>
            <a:off x="9346545" y="2460533"/>
            <a:ext cx="1626255" cy="715089"/>
          </a:xfrm>
          <a:prstGeom prst="roundRect">
            <a:avLst/>
          </a:prstGeom>
          <a:noFill/>
          <a:ln w="28575">
            <a:noFill/>
          </a:ln>
          <a:effectLst/>
        </p:spPr>
        <p:txBody>
          <a:bodyPr wrap="square" rtlCol="0">
            <a:spAutoFit/>
          </a:bodyPr>
          <a:lstStyle/>
          <a:p>
            <a:r>
              <a:rPr lang="en-US" dirty="0">
                <a:solidFill>
                  <a:srgbClr val="092864"/>
                </a:solidFill>
                <a:latin typeface="Roboto" panose="02000000000000000000"/>
              </a:rPr>
              <a:t>Rocket-Core parameters</a:t>
            </a:r>
          </a:p>
        </p:txBody>
      </p:sp>
      <p:cxnSp>
        <p:nvCxnSpPr>
          <p:cNvPr id="13" name="Straight Arrow Connector 12"/>
          <p:cNvCxnSpPr>
            <a:cxnSpLocks/>
            <a:endCxn id="3" idx="1"/>
          </p:cNvCxnSpPr>
          <p:nvPr/>
        </p:nvCxnSpPr>
        <p:spPr>
          <a:xfrm>
            <a:off x="6014582" y="2794000"/>
            <a:ext cx="3379795" cy="2407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ACA489E-DD65-4D85-91A5-CFB65845098C}"/>
              </a:ext>
            </a:extLst>
          </p:cNvPr>
          <p:cNvSpPr txBox="1"/>
          <p:nvPr/>
        </p:nvSpPr>
        <p:spPr>
          <a:xfrm>
            <a:off x="9394376" y="3520761"/>
            <a:ext cx="1578423"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latin typeface="Roboto" panose="02000000000000000000"/>
              </a:rPr>
              <a:t>Data Cache parameters</a:t>
            </a:r>
          </a:p>
        </p:txBody>
      </p:sp>
      <p:cxnSp>
        <p:nvCxnSpPr>
          <p:cNvPr id="16" name="Straight Arrow Connector 15"/>
          <p:cNvCxnSpPr>
            <a:cxnSpLocks/>
            <a:endCxn id="14" idx="1"/>
          </p:cNvCxnSpPr>
          <p:nvPr/>
        </p:nvCxnSpPr>
        <p:spPr>
          <a:xfrm>
            <a:off x="6014582" y="3843927"/>
            <a:ext cx="3379794"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ACA489E-DD65-4D85-91A5-CFB65845098C}"/>
              </a:ext>
            </a:extLst>
          </p:cNvPr>
          <p:cNvSpPr txBox="1"/>
          <p:nvPr/>
        </p:nvSpPr>
        <p:spPr>
          <a:xfrm>
            <a:off x="9516292" y="4604363"/>
            <a:ext cx="2009207"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latin typeface="Roboto" panose="02000000000000000000"/>
              </a:rPr>
              <a:t>Instruction Cache parameters</a:t>
            </a:r>
          </a:p>
        </p:txBody>
      </p:sp>
      <p:cxnSp>
        <p:nvCxnSpPr>
          <p:cNvPr id="23" name="Straight Arrow Connector 22"/>
          <p:cNvCxnSpPr>
            <a:cxnSpLocks/>
            <a:endCxn id="17" idx="1"/>
          </p:cNvCxnSpPr>
          <p:nvPr/>
        </p:nvCxnSpPr>
        <p:spPr>
          <a:xfrm>
            <a:off x="6014581" y="4922031"/>
            <a:ext cx="3379796"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EAF30FB-7658-487D-8210-6D8B5EE735AE}"/>
              </a:ext>
            </a:extLst>
          </p:cNvPr>
          <p:cNvSpPr/>
          <p:nvPr/>
        </p:nvSpPr>
        <p:spPr>
          <a:xfrm>
            <a:off x="1513744" y="2397104"/>
            <a:ext cx="4500838" cy="99557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93FD46A-3151-4134-9471-BE6EBBB025CD}"/>
              </a:ext>
            </a:extLst>
          </p:cNvPr>
          <p:cNvSpPr/>
          <p:nvPr/>
        </p:nvSpPr>
        <p:spPr>
          <a:xfrm>
            <a:off x="1513744" y="3405602"/>
            <a:ext cx="4500837" cy="995571"/>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3BEC2DE-57CF-4981-AF94-F747D3CFF9E7}"/>
              </a:ext>
            </a:extLst>
          </p:cNvPr>
          <p:cNvSpPr/>
          <p:nvPr/>
        </p:nvSpPr>
        <p:spPr>
          <a:xfrm>
            <a:off x="1485388" y="4422704"/>
            <a:ext cx="4529193" cy="91693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733BAE0-96D8-4462-BBFC-BB81F4A318DC}"/>
              </a:ext>
            </a:extLst>
          </p:cNvPr>
          <p:cNvSpPr/>
          <p:nvPr/>
        </p:nvSpPr>
        <p:spPr>
          <a:xfrm>
            <a:off x="9394377" y="2460533"/>
            <a:ext cx="1435548"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4CCD4-D595-46B6-A97A-6B8FCCDF7976}"/>
              </a:ext>
            </a:extLst>
          </p:cNvPr>
          <p:cNvSpPr/>
          <p:nvPr/>
        </p:nvSpPr>
        <p:spPr>
          <a:xfrm>
            <a:off x="9394377" y="3520761"/>
            <a:ext cx="1435548"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C247F00-A88A-44B2-8A0A-2418560606E8}"/>
              </a:ext>
            </a:extLst>
          </p:cNvPr>
          <p:cNvSpPr/>
          <p:nvPr/>
        </p:nvSpPr>
        <p:spPr>
          <a:xfrm>
            <a:off x="9394377" y="4564486"/>
            <a:ext cx="2009207"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C96566C-16D7-4B04-B1EA-CEC1602B7C69}"/>
              </a:ext>
            </a:extLst>
          </p:cNvPr>
          <p:cNvPicPr>
            <a:picLocks noChangeAspect="1"/>
          </p:cNvPicPr>
          <p:nvPr/>
        </p:nvPicPr>
        <p:blipFill>
          <a:blip r:embed="rId3"/>
          <a:srcRect/>
          <a:stretch/>
        </p:blipFill>
        <p:spPr>
          <a:xfrm>
            <a:off x="10047978" y="5530445"/>
            <a:ext cx="2367183" cy="849757"/>
          </a:xfrm>
          <a:prstGeom prst="rect">
            <a:avLst/>
          </a:prstGeom>
        </p:spPr>
      </p:pic>
      <p:sp>
        <p:nvSpPr>
          <p:cNvPr id="20" name="Title 1">
            <a:extLst>
              <a:ext uri="{FF2B5EF4-FFF2-40B4-BE49-F238E27FC236}">
                <a16:creationId xmlns:a16="http://schemas.microsoft.com/office/drawing/2014/main" id="{3E72DAC6-0D07-463F-A2A6-FBD1D1A0E559}"/>
              </a:ext>
            </a:extLst>
          </p:cNvPr>
          <p:cNvSpPr txBox="1">
            <a:spLocks/>
          </p:cNvSpPr>
          <p:nvPr/>
        </p:nvSpPr>
        <p:spPr>
          <a:xfrm>
            <a:off x="1111367" y="887549"/>
            <a:ext cx="7020339" cy="5953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sz="1400" b="0" dirty="0"/>
              <a:t>Class named AghazCore, contains the configurations for the core level functionality. This class is created in Rocket-chip/</a:t>
            </a:r>
            <a:r>
              <a:rPr lang="en-US" sz="1400" b="0" dirty="0" err="1"/>
              <a:t>src</a:t>
            </a:r>
            <a:r>
              <a:rPr lang="en-US" sz="1400" b="0" dirty="0"/>
              <a:t>/main/</a:t>
            </a:r>
            <a:r>
              <a:rPr lang="en-US" sz="1400" b="0" dirty="0" err="1"/>
              <a:t>scala</a:t>
            </a:r>
            <a:r>
              <a:rPr lang="en-US" sz="1400" b="0" dirty="0"/>
              <a:t>/subsystem/</a:t>
            </a:r>
            <a:r>
              <a:rPr lang="en-US" sz="1400" b="0" dirty="0" err="1"/>
              <a:t>Config.scala</a:t>
            </a:r>
            <a:endParaRPr lang="en-US" sz="1400" b="0" dirty="0"/>
          </a:p>
        </p:txBody>
      </p:sp>
      <p:sp>
        <p:nvSpPr>
          <p:cNvPr id="28" name="TextBox 27">
            <a:extLst>
              <a:ext uri="{FF2B5EF4-FFF2-40B4-BE49-F238E27FC236}">
                <a16:creationId xmlns:a16="http://schemas.microsoft.com/office/drawing/2014/main" id="{128E9519-F114-4FBD-BBF3-385BAF7A28A5}"/>
              </a:ext>
            </a:extLst>
          </p:cNvPr>
          <p:cNvSpPr txBox="1"/>
          <p:nvPr/>
        </p:nvSpPr>
        <p:spPr>
          <a:xfrm>
            <a:off x="1111367" y="602349"/>
            <a:ext cx="5702388" cy="369332"/>
          </a:xfrm>
          <a:prstGeom prst="rect">
            <a:avLst/>
          </a:prstGeom>
          <a:noFill/>
        </p:spPr>
        <p:txBody>
          <a:bodyPr wrap="square">
            <a:spAutoFit/>
          </a:bodyPr>
          <a:lstStyle/>
          <a:p>
            <a:r>
              <a:rPr lang="en-US" sz="1800" b="0" dirty="0">
                <a:latin typeface="Roboto" panose="02000000000000000000"/>
              </a:rPr>
              <a:t>Path to Default Configuration Scala File</a:t>
            </a:r>
            <a:endParaRPr lang="en-US" dirty="0">
              <a:latin typeface="Roboto" panose="02000000000000000000"/>
            </a:endParaRPr>
          </a:p>
        </p:txBody>
      </p:sp>
    </p:spTree>
    <p:extLst>
      <p:ext uri="{BB962C8B-B14F-4D97-AF65-F5344CB8AC3E}">
        <p14:creationId xmlns:p14="http://schemas.microsoft.com/office/powerpoint/2010/main" val="383946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931CC-8A72-4006-A003-C754F964620E}"/>
              </a:ext>
            </a:extLst>
          </p:cNvPr>
          <p:cNvSpPr>
            <a:spLocks noGrp="1"/>
          </p:cNvSpPr>
          <p:nvPr>
            <p:ph type="title"/>
          </p:nvPr>
        </p:nvSpPr>
        <p:spPr/>
        <p:txBody>
          <a:bodyPr>
            <a:normAutofit/>
          </a:bodyPr>
          <a:lstStyle/>
          <a:p>
            <a:r>
              <a:rPr lang="en-US" dirty="0">
                <a:latin typeface="Roboto" panose="02000000000000000000"/>
              </a:rPr>
              <a:t>Configuring RV32IMC Core</a:t>
            </a:r>
          </a:p>
        </p:txBody>
      </p:sp>
      <p:pic>
        <p:nvPicPr>
          <p:cNvPr id="5" name="Content Placeholder 4" descr="Text&#10;&#10;Description automatically generated">
            <a:extLst>
              <a:ext uri="{FF2B5EF4-FFF2-40B4-BE49-F238E27FC236}">
                <a16:creationId xmlns:a16="http://schemas.microsoft.com/office/drawing/2014/main" id="{74FB5639-B186-40DE-862A-891D91324C9F}"/>
              </a:ext>
            </a:extLst>
          </p:cNvPr>
          <p:cNvPicPr>
            <a:picLocks noGrp="1" noChangeAspect="1"/>
          </p:cNvPicPr>
          <p:nvPr>
            <p:ph idx="1"/>
          </p:nvPr>
        </p:nvPicPr>
        <p:blipFill>
          <a:blip r:embed="rId2"/>
          <a:stretch>
            <a:fillRect/>
          </a:stretch>
        </p:blipFill>
        <p:spPr>
          <a:xfrm>
            <a:off x="985038" y="1679853"/>
            <a:ext cx="9983388" cy="4351338"/>
          </a:xfrm>
        </p:spPr>
      </p:pic>
      <p:sp>
        <p:nvSpPr>
          <p:cNvPr id="6" name="TextBox 5">
            <a:extLst>
              <a:ext uri="{FF2B5EF4-FFF2-40B4-BE49-F238E27FC236}">
                <a16:creationId xmlns:a16="http://schemas.microsoft.com/office/drawing/2014/main" id="{3ACA489E-DD65-4D85-91A5-CFB65845098C}"/>
              </a:ext>
            </a:extLst>
          </p:cNvPr>
          <p:cNvSpPr txBox="1"/>
          <p:nvPr/>
        </p:nvSpPr>
        <p:spPr>
          <a:xfrm>
            <a:off x="2533650" y="1581592"/>
            <a:ext cx="5720807" cy="307777"/>
          </a:xfrm>
          <a:prstGeom prst="rect">
            <a:avLst/>
          </a:prstGeom>
          <a:noFill/>
          <a:ln>
            <a:noFill/>
          </a:ln>
          <a:effectLst>
            <a:glow rad="50800">
              <a:srgbClr val="092864">
                <a:alpha val="60000"/>
              </a:srgbClr>
            </a:glow>
          </a:effectLst>
        </p:spPr>
        <p:txBody>
          <a:bodyPr wrap="square" rtlCol="0">
            <a:spAutoFit/>
          </a:bodyPr>
          <a:lstStyle/>
          <a:p>
            <a:r>
              <a:rPr lang="en-US" sz="1400" dirty="0" err="1">
                <a:latin typeface="Roboto" panose="02000000000000000000"/>
              </a:rPr>
              <a:t>RocketCoreParams</a:t>
            </a:r>
            <a:r>
              <a:rPr lang="en-US" sz="1400" dirty="0">
                <a:latin typeface="Roboto" panose="02000000000000000000"/>
              </a:rPr>
              <a:t> has the parameters for configuring our Core.</a:t>
            </a:r>
          </a:p>
        </p:txBody>
      </p:sp>
      <p:cxnSp>
        <p:nvCxnSpPr>
          <p:cNvPr id="7" name="Straight Arrow Connector 6">
            <a:extLst>
              <a:ext uri="{FF2B5EF4-FFF2-40B4-BE49-F238E27FC236}">
                <a16:creationId xmlns:a16="http://schemas.microsoft.com/office/drawing/2014/main" id="{5EAD7AD6-39BD-45B9-AFE7-79B53286C755}"/>
              </a:ext>
            </a:extLst>
          </p:cNvPr>
          <p:cNvCxnSpPr>
            <a:cxnSpLocks/>
          </p:cNvCxnSpPr>
          <p:nvPr/>
        </p:nvCxnSpPr>
        <p:spPr>
          <a:xfrm flipV="1">
            <a:off x="5105875" y="1920381"/>
            <a:ext cx="1071189" cy="90927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896F626-A520-4BD5-8026-50FBF01A7146}"/>
              </a:ext>
            </a:extLst>
          </p:cNvPr>
          <p:cNvSpPr txBox="1"/>
          <p:nvPr/>
        </p:nvSpPr>
        <p:spPr>
          <a:xfrm>
            <a:off x="8361278" y="1463255"/>
            <a:ext cx="3823366" cy="954107"/>
          </a:xfrm>
          <a:prstGeom prst="rect">
            <a:avLst/>
          </a:prstGeom>
          <a:noFill/>
          <a:ln>
            <a:noFill/>
          </a:ln>
          <a:effectLst>
            <a:glow rad="50800">
              <a:srgbClr val="092864">
                <a:alpha val="60000"/>
              </a:srgbClr>
            </a:glow>
          </a:effectLst>
        </p:spPr>
        <p:txBody>
          <a:bodyPr wrap="square" rtlCol="0">
            <a:spAutoFit/>
          </a:bodyPr>
          <a:lstStyle/>
          <a:p>
            <a:r>
              <a:rPr lang="en-US" sz="1400" dirty="0">
                <a:latin typeface="Roboto" panose="02000000000000000000"/>
              </a:rPr>
              <a:t>We added </a:t>
            </a:r>
            <a:r>
              <a:rPr lang="en-US" sz="1400" dirty="0" err="1">
                <a:latin typeface="Roboto" panose="02000000000000000000"/>
              </a:rPr>
              <a:t>MulDiv</a:t>
            </a:r>
            <a:r>
              <a:rPr lang="en-US" sz="1400" dirty="0">
                <a:latin typeface="Roboto" panose="02000000000000000000"/>
              </a:rPr>
              <a:t>(Multiplier) with </a:t>
            </a:r>
            <a:r>
              <a:rPr lang="en-US" sz="1400" dirty="0" err="1">
                <a:latin typeface="Roboto" panose="02000000000000000000"/>
              </a:rPr>
              <a:t>MulDivParmas</a:t>
            </a:r>
            <a:r>
              <a:rPr lang="en-US" sz="1400" dirty="0">
                <a:latin typeface="Roboto" panose="02000000000000000000"/>
              </a:rPr>
              <a:t>, having default values, in the </a:t>
            </a:r>
            <a:r>
              <a:rPr lang="en-US" sz="1400" dirty="0" err="1">
                <a:latin typeface="Roboto" panose="02000000000000000000"/>
              </a:rPr>
              <a:t>RocketCoreParams</a:t>
            </a:r>
            <a:r>
              <a:rPr lang="en-US" sz="1400" dirty="0">
                <a:latin typeface="Roboto" panose="02000000000000000000"/>
              </a:rPr>
              <a:t>, in order to enable M extension in our Core.</a:t>
            </a:r>
          </a:p>
        </p:txBody>
      </p:sp>
      <p:cxnSp>
        <p:nvCxnSpPr>
          <p:cNvPr id="9" name="Straight Arrow Connector 8">
            <a:extLst>
              <a:ext uri="{FF2B5EF4-FFF2-40B4-BE49-F238E27FC236}">
                <a16:creationId xmlns:a16="http://schemas.microsoft.com/office/drawing/2014/main" id="{2A42EB62-01BD-4E8F-9FA1-EA95BF37ED5C}"/>
              </a:ext>
            </a:extLst>
          </p:cNvPr>
          <p:cNvCxnSpPr>
            <a:cxnSpLocks/>
            <a:endCxn id="21" idx="1"/>
          </p:cNvCxnSpPr>
          <p:nvPr/>
        </p:nvCxnSpPr>
        <p:spPr>
          <a:xfrm flipV="1">
            <a:off x="6703077" y="1914186"/>
            <a:ext cx="1551380" cy="82774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5B366BC-3696-41DC-9CA7-0C27A9299AD0}"/>
              </a:ext>
            </a:extLst>
          </p:cNvPr>
          <p:cNvSpPr txBox="1"/>
          <p:nvPr/>
        </p:nvSpPr>
        <p:spPr>
          <a:xfrm>
            <a:off x="1758971" y="5391051"/>
            <a:ext cx="3808615" cy="523220"/>
          </a:xfrm>
          <a:prstGeom prst="rect">
            <a:avLst/>
          </a:prstGeom>
          <a:noFill/>
          <a:ln>
            <a:noFill/>
          </a:ln>
          <a:effectLst>
            <a:glow rad="50800">
              <a:srgbClr val="092864">
                <a:alpha val="60000"/>
              </a:srgbClr>
            </a:glow>
          </a:effectLst>
        </p:spPr>
        <p:txBody>
          <a:bodyPr wrap="square">
            <a:spAutoFit/>
          </a:bodyPr>
          <a:lstStyle/>
          <a:p>
            <a:r>
              <a:rPr lang="en-US" sz="1400" dirty="0">
                <a:latin typeface="Roboto" panose="02000000000000000000"/>
              </a:rPr>
              <a:t>We updated the value of </a:t>
            </a:r>
            <a:r>
              <a:rPr lang="en-US" sz="1400" dirty="0" err="1">
                <a:latin typeface="Roboto" panose="02000000000000000000"/>
              </a:rPr>
              <a:t>useAtomics</a:t>
            </a:r>
            <a:r>
              <a:rPr lang="en-US" sz="1400" dirty="0">
                <a:latin typeface="Roboto" panose="02000000000000000000"/>
              </a:rPr>
              <a:t> to false, to disable A extension.</a:t>
            </a:r>
          </a:p>
        </p:txBody>
      </p:sp>
      <p:cxnSp>
        <p:nvCxnSpPr>
          <p:cNvPr id="11" name="Straight Arrow Connector 10">
            <a:extLst>
              <a:ext uri="{FF2B5EF4-FFF2-40B4-BE49-F238E27FC236}">
                <a16:creationId xmlns:a16="http://schemas.microsoft.com/office/drawing/2014/main" id="{BCFFA6A9-8FD5-4C8B-A02B-86FA7826D0BE}"/>
              </a:ext>
            </a:extLst>
          </p:cNvPr>
          <p:cNvCxnSpPr>
            <a:cxnSpLocks/>
          </p:cNvCxnSpPr>
          <p:nvPr/>
        </p:nvCxnSpPr>
        <p:spPr>
          <a:xfrm>
            <a:off x="4537672" y="4286166"/>
            <a:ext cx="410126" cy="1154995"/>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9617A-7B46-43E0-AE61-1E4AB7410E03}"/>
              </a:ext>
            </a:extLst>
          </p:cNvPr>
          <p:cNvCxnSpPr>
            <a:cxnSpLocks/>
          </p:cNvCxnSpPr>
          <p:nvPr/>
        </p:nvCxnSpPr>
        <p:spPr>
          <a:xfrm flipH="1">
            <a:off x="1650337" y="4451926"/>
            <a:ext cx="1460040" cy="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78FA20-66D9-4405-B957-661A562ACD70}"/>
              </a:ext>
            </a:extLst>
          </p:cNvPr>
          <p:cNvCxnSpPr>
            <a:cxnSpLocks/>
            <a:endCxn id="14" idx="1"/>
          </p:cNvCxnSpPr>
          <p:nvPr/>
        </p:nvCxnSpPr>
        <p:spPr>
          <a:xfrm>
            <a:off x="4916825" y="3275215"/>
            <a:ext cx="2240373" cy="7684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95E903D-F502-4B3F-A1FE-46ACC626A80F}"/>
              </a:ext>
            </a:extLst>
          </p:cNvPr>
          <p:cNvSpPr txBox="1"/>
          <p:nvPr/>
        </p:nvSpPr>
        <p:spPr>
          <a:xfrm>
            <a:off x="7157198" y="3198167"/>
            <a:ext cx="3425077" cy="307777"/>
          </a:xfrm>
          <a:prstGeom prst="rect">
            <a:avLst/>
          </a:prstGeom>
          <a:noFill/>
        </p:spPr>
        <p:txBody>
          <a:bodyPr wrap="square" rtlCol="0">
            <a:spAutoFit/>
          </a:bodyPr>
          <a:lstStyle/>
          <a:p>
            <a:r>
              <a:rPr lang="en-GB" sz="1400" b="0" i="0" dirty="0">
                <a:effectLst/>
                <a:latin typeface="Roboto" panose="02000000000000000000"/>
              </a:rPr>
              <a:t>The number of cycles per multiplication.</a:t>
            </a:r>
            <a:endParaRPr lang="en-US" sz="1400" dirty="0">
              <a:latin typeface="Roboto" panose="02000000000000000000"/>
            </a:endParaRPr>
          </a:p>
        </p:txBody>
      </p:sp>
      <p:sp>
        <p:nvSpPr>
          <p:cNvPr id="17" name="TextBox 16">
            <a:extLst>
              <a:ext uri="{FF2B5EF4-FFF2-40B4-BE49-F238E27FC236}">
                <a16:creationId xmlns:a16="http://schemas.microsoft.com/office/drawing/2014/main" id="{CC377AB3-04DA-40BB-B568-789D76583DFB}"/>
              </a:ext>
            </a:extLst>
          </p:cNvPr>
          <p:cNvSpPr txBox="1"/>
          <p:nvPr/>
        </p:nvSpPr>
        <p:spPr>
          <a:xfrm>
            <a:off x="7221514" y="3944094"/>
            <a:ext cx="3497921" cy="954107"/>
          </a:xfrm>
          <a:prstGeom prst="rect">
            <a:avLst/>
          </a:prstGeom>
          <a:noFill/>
        </p:spPr>
        <p:txBody>
          <a:bodyPr wrap="square" rtlCol="0">
            <a:spAutoFit/>
          </a:bodyPr>
          <a:lstStyle/>
          <a:p>
            <a:r>
              <a:rPr lang="en-GB" sz="1400" b="0" i="0" dirty="0" err="1">
                <a:effectLst/>
                <a:latin typeface="Roboto" panose="02000000000000000000"/>
                <a:cs typeface="Arial" panose="020B0604020202020204" pitchFamily="34" charset="0"/>
              </a:rPr>
              <a:t>mulEarlyOut</a:t>
            </a:r>
            <a:r>
              <a:rPr lang="en-GB" sz="1400" b="0" i="0" dirty="0">
                <a:effectLst/>
                <a:latin typeface="Roboto" panose="02000000000000000000"/>
                <a:cs typeface="Arial" panose="020B0604020202020204" pitchFamily="34" charset="0"/>
              </a:rPr>
              <a:t> will make the multiplier's latency data-dependent, i.e., it will take fewer cycles to multiply small numbers than large ones.</a:t>
            </a:r>
            <a:endParaRPr lang="en-US" sz="1400" dirty="0">
              <a:latin typeface="Roboto" panose="02000000000000000000"/>
              <a:cs typeface="Arial" panose="020B0604020202020204" pitchFamily="34" charset="0"/>
            </a:endParaRPr>
          </a:p>
        </p:txBody>
      </p:sp>
      <p:cxnSp>
        <p:nvCxnSpPr>
          <p:cNvPr id="20" name="Straight Arrow Connector 19">
            <a:extLst>
              <a:ext uri="{FF2B5EF4-FFF2-40B4-BE49-F238E27FC236}">
                <a16:creationId xmlns:a16="http://schemas.microsoft.com/office/drawing/2014/main" id="{95760AF9-AFF5-4D6F-9CE5-45ACD397E104}"/>
              </a:ext>
            </a:extLst>
          </p:cNvPr>
          <p:cNvCxnSpPr>
            <a:cxnSpLocks/>
            <a:endCxn id="17" idx="1"/>
          </p:cNvCxnSpPr>
          <p:nvPr/>
        </p:nvCxnSpPr>
        <p:spPr>
          <a:xfrm>
            <a:off x="5515516" y="3592441"/>
            <a:ext cx="1705998" cy="82870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A18F90-95CB-4511-AFE8-D20E8AB415ED}"/>
              </a:ext>
            </a:extLst>
          </p:cNvPr>
          <p:cNvSpPr txBox="1"/>
          <p:nvPr/>
        </p:nvSpPr>
        <p:spPr>
          <a:xfrm>
            <a:off x="6249583" y="5423773"/>
            <a:ext cx="3414805" cy="738664"/>
          </a:xfrm>
          <a:prstGeom prst="rect">
            <a:avLst/>
          </a:prstGeom>
          <a:noFill/>
        </p:spPr>
        <p:txBody>
          <a:bodyPr wrap="square" rtlCol="0">
            <a:spAutoFit/>
          </a:bodyPr>
          <a:lstStyle/>
          <a:p>
            <a:r>
              <a:rPr lang="en-GB" sz="1400" b="0" i="0" dirty="0" err="1">
                <a:effectLst/>
                <a:latin typeface="Roboto" panose="02000000000000000000"/>
              </a:rPr>
              <a:t>divEarlyOut</a:t>
            </a:r>
            <a:r>
              <a:rPr lang="en-GB" sz="1400" b="0" i="0" dirty="0">
                <a:effectLst/>
                <a:latin typeface="Roboto" panose="02000000000000000000"/>
              </a:rPr>
              <a:t> is analogous to </a:t>
            </a:r>
            <a:r>
              <a:rPr lang="en-GB" sz="1400" b="0" i="0" dirty="0" err="1">
                <a:effectLst/>
                <a:latin typeface="Roboto" panose="02000000000000000000"/>
              </a:rPr>
              <a:t>mulEarlyOut</a:t>
            </a:r>
            <a:r>
              <a:rPr lang="en-GB" sz="1400" b="0" i="0" dirty="0">
                <a:effectLst/>
                <a:latin typeface="Roboto" panose="02000000000000000000"/>
              </a:rPr>
              <a:t> (smaller numbers divide more quickly than larger ones).</a:t>
            </a:r>
            <a:endParaRPr lang="en-US" sz="1400" dirty="0">
              <a:latin typeface="Roboto" panose="02000000000000000000"/>
            </a:endParaRPr>
          </a:p>
        </p:txBody>
      </p:sp>
      <p:cxnSp>
        <p:nvCxnSpPr>
          <p:cNvPr id="29" name="Straight Arrow Connector 28">
            <a:extLst>
              <a:ext uri="{FF2B5EF4-FFF2-40B4-BE49-F238E27FC236}">
                <a16:creationId xmlns:a16="http://schemas.microsoft.com/office/drawing/2014/main" id="{D00D204C-D0C5-453E-9133-726EAB451F0A}"/>
              </a:ext>
            </a:extLst>
          </p:cNvPr>
          <p:cNvCxnSpPr/>
          <p:nvPr/>
        </p:nvCxnSpPr>
        <p:spPr>
          <a:xfrm>
            <a:off x="5384800" y="3944094"/>
            <a:ext cx="1571800" cy="147967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8AA1E92-82DE-4990-A5CC-A0F68E17C8DC}"/>
              </a:ext>
            </a:extLst>
          </p:cNvPr>
          <p:cNvSpPr/>
          <p:nvPr/>
        </p:nvSpPr>
        <p:spPr>
          <a:xfrm>
            <a:off x="2533650" y="1550097"/>
            <a:ext cx="5301487" cy="359953"/>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1" name="Rectangle 20">
            <a:extLst>
              <a:ext uri="{FF2B5EF4-FFF2-40B4-BE49-F238E27FC236}">
                <a16:creationId xmlns:a16="http://schemas.microsoft.com/office/drawing/2014/main" id="{854AD751-F747-413B-9656-C6DE96BA7598}"/>
              </a:ext>
            </a:extLst>
          </p:cNvPr>
          <p:cNvSpPr/>
          <p:nvPr/>
        </p:nvSpPr>
        <p:spPr>
          <a:xfrm>
            <a:off x="8254457" y="1411010"/>
            <a:ext cx="3823366" cy="1006351"/>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2" name="Rectangle 21">
            <a:extLst>
              <a:ext uri="{FF2B5EF4-FFF2-40B4-BE49-F238E27FC236}">
                <a16:creationId xmlns:a16="http://schemas.microsoft.com/office/drawing/2014/main" id="{9EE71567-0F70-4807-BCEA-3B298C15D414}"/>
              </a:ext>
            </a:extLst>
          </p:cNvPr>
          <p:cNvSpPr/>
          <p:nvPr/>
        </p:nvSpPr>
        <p:spPr>
          <a:xfrm>
            <a:off x="7201625" y="3213528"/>
            <a:ext cx="3209200" cy="30777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6" name="Rectangle 25">
            <a:extLst>
              <a:ext uri="{FF2B5EF4-FFF2-40B4-BE49-F238E27FC236}">
                <a16:creationId xmlns:a16="http://schemas.microsoft.com/office/drawing/2014/main" id="{C206DD56-CCE7-47F7-8C27-9FE3855B8D72}"/>
              </a:ext>
            </a:extLst>
          </p:cNvPr>
          <p:cNvSpPr/>
          <p:nvPr/>
        </p:nvSpPr>
        <p:spPr>
          <a:xfrm>
            <a:off x="7250264" y="3952829"/>
            <a:ext cx="3469171" cy="94537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8" name="Rectangle 27">
            <a:extLst>
              <a:ext uri="{FF2B5EF4-FFF2-40B4-BE49-F238E27FC236}">
                <a16:creationId xmlns:a16="http://schemas.microsoft.com/office/drawing/2014/main" id="{286E6BEA-10DE-44F1-B62B-00559F863441}"/>
              </a:ext>
            </a:extLst>
          </p:cNvPr>
          <p:cNvSpPr/>
          <p:nvPr/>
        </p:nvSpPr>
        <p:spPr>
          <a:xfrm>
            <a:off x="6267770" y="5441160"/>
            <a:ext cx="3590605" cy="67652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0" name="Rectangle 29">
            <a:extLst>
              <a:ext uri="{FF2B5EF4-FFF2-40B4-BE49-F238E27FC236}">
                <a16:creationId xmlns:a16="http://schemas.microsoft.com/office/drawing/2014/main" id="{CA454CE3-0D7B-468F-A917-68D671910C78}"/>
              </a:ext>
            </a:extLst>
          </p:cNvPr>
          <p:cNvSpPr/>
          <p:nvPr/>
        </p:nvSpPr>
        <p:spPr>
          <a:xfrm>
            <a:off x="1804480" y="5423773"/>
            <a:ext cx="3763106" cy="490498"/>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1" name="TextBox 30">
            <a:extLst>
              <a:ext uri="{FF2B5EF4-FFF2-40B4-BE49-F238E27FC236}">
                <a16:creationId xmlns:a16="http://schemas.microsoft.com/office/drawing/2014/main" id="{DEF43A8E-D418-423B-96D9-C292F5955CFE}"/>
              </a:ext>
            </a:extLst>
          </p:cNvPr>
          <p:cNvSpPr txBox="1"/>
          <p:nvPr/>
        </p:nvSpPr>
        <p:spPr>
          <a:xfrm>
            <a:off x="130884" y="3924218"/>
            <a:ext cx="1434100" cy="1600438"/>
          </a:xfrm>
          <a:prstGeom prst="rect">
            <a:avLst/>
          </a:prstGeom>
          <a:noFill/>
          <a:ln>
            <a:noFill/>
          </a:ln>
          <a:effectLst>
            <a:glow rad="50800">
              <a:srgbClr val="092864">
                <a:alpha val="60000"/>
              </a:srgbClr>
            </a:glow>
          </a:effectLst>
        </p:spPr>
        <p:txBody>
          <a:bodyPr wrap="square">
            <a:spAutoFit/>
          </a:bodyPr>
          <a:lstStyle/>
          <a:p>
            <a:r>
              <a:rPr lang="en-US" sz="1400" dirty="0">
                <a:latin typeface="Roboto" panose="02000000000000000000"/>
              </a:rPr>
              <a:t>We updated </a:t>
            </a:r>
            <a:r>
              <a:rPr lang="en-US" sz="1400" dirty="0" err="1">
                <a:latin typeface="Roboto" panose="02000000000000000000"/>
              </a:rPr>
              <a:t>fpu</a:t>
            </a:r>
            <a:r>
              <a:rPr lang="en-US" sz="1400" dirty="0">
                <a:latin typeface="Roboto" panose="02000000000000000000"/>
              </a:rPr>
              <a:t> (Floating-Point unit) to None, to disable F and D extensions in our core.</a:t>
            </a:r>
          </a:p>
        </p:txBody>
      </p:sp>
      <p:sp>
        <p:nvSpPr>
          <p:cNvPr id="32" name="Rectangle 31">
            <a:extLst>
              <a:ext uri="{FF2B5EF4-FFF2-40B4-BE49-F238E27FC236}">
                <a16:creationId xmlns:a16="http://schemas.microsoft.com/office/drawing/2014/main" id="{3A6D90DC-2337-41E2-8064-7963468FBC7C}"/>
              </a:ext>
            </a:extLst>
          </p:cNvPr>
          <p:cNvSpPr/>
          <p:nvPr/>
        </p:nvSpPr>
        <p:spPr>
          <a:xfrm>
            <a:off x="78536" y="3956941"/>
            <a:ext cx="1571800" cy="1567715"/>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pic>
        <p:nvPicPr>
          <p:cNvPr id="51" name="Picture 50">
            <a:extLst>
              <a:ext uri="{FF2B5EF4-FFF2-40B4-BE49-F238E27FC236}">
                <a16:creationId xmlns:a16="http://schemas.microsoft.com/office/drawing/2014/main" id="{D7D13B45-520A-40A5-82ED-DE79A84B94C3}"/>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40029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4" grpId="0"/>
      <p:bldP spid="17" grpId="0"/>
      <p:bldP spid="27" grpId="0"/>
      <p:bldP spid="3" grpId="0" animBg="1"/>
      <p:bldP spid="21" grpId="0" animBg="1"/>
      <p:bldP spid="22" grpId="0" animBg="1"/>
      <p:bldP spid="26" grpId="0" animBg="1"/>
      <p:bldP spid="28" grpId="0" animBg="1"/>
      <p:bldP spid="30" grpId="0" animBg="1"/>
      <p:bldP spid="31" grpId="0"/>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33706-26BC-4E15-AE90-DB4B5BE8049C}"/>
              </a:ext>
            </a:extLst>
          </p:cNvPr>
          <p:cNvSpPr>
            <a:spLocks noGrp="1"/>
          </p:cNvSpPr>
          <p:nvPr>
            <p:ph type="title"/>
          </p:nvPr>
        </p:nvSpPr>
        <p:spPr>
          <a:xfrm>
            <a:off x="602226" y="1049485"/>
            <a:ext cx="10515600" cy="584901"/>
          </a:xfrm>
        </p:spPr>
        <p:txBody>
          <a:bodyPr/>
          <a:lstStyle/>
          <a:p>
            <a:r>
              <a:rPr lang="en-US" dirty="0"/>
              <a:t>Aghaz Core Params (Core)</a:t>
            </a:r>
          </a:p>
        </p:txBody>
      </p:sp>
      <p:sp>
        <p:nvSpPr>
          <p:cNvPr id="3" name="Content Placeholder 2">
            <a:extLst>
              <a:ext uri="{FF2B5EF4-FFF2-40B4-BE49-F238E27FC236}">
                <a16:creationId xmlns:a16="http://schemas.microsoft.com/office/drawing/2014/main" id="{F218F822-8C4D-4C93-9DB5-3456CE28B433}"/>
              </a:ext>
            </a:extLst>
          </p:cNvPr>
          <p:cNvSpPr>
            <a:spLocks noGrp="1"/>
          </p:cNvSpPr>
          <p:nvPr>
            <p:ph idx="1"/>
          </p:nvPr>
        </p:nvSpPr>
        <p:spPr>
          <a:xfrm>
            <a:off x="602226" y="2028864"/>
            <a:ext cx="10832690" cy="3501581"/>
          </a:xfrm>
        </p:spPr>
        <p:txBody>
          <a:bodyPr>
            <a:normAutofit/>
          </a:bodyPr>
          <a:lstStyle/>
          <a:p>
            <a:r>
              <a:rPr lang="en-US" dirty="0">
                <a:latin typeface="Roboto" panose="02000000000000000000"/>
              </a:rPr>
              <a:t>In the </a:t>
            </a:r>
            <a:r>
              <a:rPr lang="en-US" dirty="0" err="1">
                <a:latin typeface="Roboto" panose="02000000000000000000"/>
              </a:rPr>
              <a:t>RocketCoreParams</a:t>
            </a:r>
            <a:r>
              <a:rPr lang="en-US" dirty="0">
                <a:latin typeface="Roboto" panose="02000000000000000000"/>
              </a:rPr>
              <a:t>, useCompressed is true, means C extension is enabled by default.</a:t>
            </a:r>
          </a:p>
          <a:p>
            <a:endParaRPr lang="en-US" dirty="0">
              <a:latin typeface="Roboto" panose="02000000000000000000"/>
            </a:endParaRPr>
          </a:p>
          <a:p>
            <a:endParaRPr lang="en-US" dirty="0">
              <a:latin typeface="Roboto" panose="02000000000000000000"/>
            </a:endParaRPr>
          </a:p>
          <a:p>
            <a:endParaRPr lang="en-US" dirty="0">
              <a:latin typeface="Roboto" panose="02000000000000000000"/>
            </a:endParaRPr>
          </a:p>
          <a:p>
            <a:endParaRPr lang="en-US" dirty="0">
              <a:latin typeface="Roboto" panose="02000000000000000000"/>
            </a:endParaRPr>
          </a:p>
          <a:p>
            <a:pPr marL="0" indent="0">
              <a:buNone/>
            </a:pPr>
            <a:endParaRPr lang="en-US" dirty="0">
              <a:latin typeface="Roboto" panose="02000000000000000000"/>
            </a:endParaRPr>
          </a:p>
          <a:p>
            <a:r>
              <a:rPr lang="en-GB" b="0" i="0" dirty="0">
                <a:solidFill>
                  <a:schemeClr val="bg2">
                    <a:lumMod val="10000"/>
                  </a:schemeClr>
                </a:solidFill>
                <a:effectLst/>
                <a:latin typeface="Roboto" panose="02000000000000000000"/>
              </a:rPr>
              <a:t>Extension I is the base extension and is supported by default as well.</a:t>
            </a:r>
          </a:p>
          <a:p>
            <a:endParaRPr lang="en-US" dirty="0">
              <a:latin typeface="Roboto" panose="02000000000000000000"/>
            </a:endParaRPr>
          </a:p>
          <a:p>
            <a:r>
              <a:rPr lang="en-US" dirty="0">
                <a:latin typeface="Roboto" panose="02000000000000000000"/>
              </a:rPr>
              <a:t>Hence, Aghaz core is configured to support I, M and C Extensions.</a:t>
            </a:r>
          </a:p>
        </p:txBody>
      </p:sp>
      <p:graphicFrame>
        <p:nvGraphicFramePr>
          <p:cNvPr id="4" name="Table 9">
            <a:extLst>
              <a:ext uri="{FF2B5EF4-FFF2-40B4-BE49-F238E27FC236}">
                <a16:creationId xmlns:a16="http://schemas.microsoft.com/office/drawing/2014/main" id="{694D91E4-AAE7-4A53-9948-57BA7B255B1B}"/>
              </a:ext>
            </a:extLst>
          </p:cNvPr>
          <p:cNvGraphicFramePr>
            <a:graphicFrameLocks noGrp="1"/>
          </p:cNvGraphicFramePr>
          <p:nvPr>
            <p:extLst>
              <p:ext uri="{D42A27DB-BD31-4B8C-83A1-F6EECF244321}">
                <p14:modId xmlns:p14="http://schemas.microsoft.com/office/powerpoint/2010/main" val="3406171070"/>
              </p:ext>
            </p:extLst>
          </p:nvPr>
        </p:nvGraphicFramePr>
        <p:xfrm>
          <a:off x="838200" y="2649820"/>
          <a:ext cx="10454310" cy="849757"/>
        </p:xfrm>
        <a:graphic>
          <a:graphicData uri="http://schemas.openxmlformats.org/drawingml/2006/table">
            <a:tbl>
              <a:tblPr bandRow="1">
                <a:tableStyleId>{5C22544A-7EE6-4342-B048-85BDC9FD1C3A}</a:tableStyleId>
              </a:tblPr>
              <a:tblGrid>
                <a:gridCol w="1986327">
                  <a:extLst>
                    <a:ext uri="{9D8B030D-6E8A-4147-A177-3AD203B41FA5}">
                      <a16:colId xmlns:a16="http://schemas.microsoft.com/office/drawing/2014/main" val="2080173929"/>
                    </a:ext>
                  </a:extLst>
                </a:gridCol>
                <a:gridCol w="2114026">
                  <a:extLst>
                    <a:ext uri="{9D8B030D-6E8A-4147-A177-3AD203B41FA5}">
                      <a16:colId xmlns:a16="http://schemas.microsoft.com/office/drawing/2014/main" val="2932545707"/>
                    </a:ext>
                  </a:extLst>
                </a:gridCol>
                <a:gridCol w="6353957">
                  <a:extLst>
                    <a:ext uri="{9D8B030D-6E8A-4147-A177-3AD203B41FA5}">
                      <a16:colId xmlns:a16="http://schemas.microsoft.com/office/drawing/2014/main" val="1566278805"/>
                    </a:ext>
                  </a:extLst>
                </a:gridCol>
              </a:tblGrid>
              <a:tr h="849757">
                <a:tc>
                  <a:txBody>
                    <a:bodyPr/>
                    <a:lstStyle/>
                    <a:p>
                      <a:r>
                        <a:rPr lang="en-US" dirty="0" err="1">
                          <a:latin typeface="Roboto" panose="02000000000000000000"/>
                        </a:rPr>
                        <a:t>useCompressed</a:t>
                      </a:r>
                      <a:endParaRPr lang="en-US" dirty="0">
                        <a:latin typeface="Roboto"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latin typeface="Roboto" panose="02000000000000000000"/>
                        </a:rPr>
                        <a:t>useCompressed</a:t>
                      </a:r>
                      <a:r>
                        <a:rPr lang="en-US" dirty="0">
                          <a:latin typeface="Roboto" panose="02000000000000000000"/>
                        </a:rPr>
                        <a:t> is for C-extension, it is true by default, means our Core will have C-extension enabled implicitly.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9923139"/>
                  </a:ext>
                </a:extLst>
              </a:tr>
            </a:tbl>
          </a:graphicData>
        </a:graphic>
      </p:graphicFrame>
      <p:pic>
        <p:nvPicPr>
          <p:cNvPr id="11" name="Picture 10">
            <a:extLst>
              <a:ext uri="{FF2B5EF4-FFF2-40B4-BE49-F238E27FC236}">
                <a16:creationId xmlns:a16="http://schemas.microsoft.com/office/drawing/2014/main" id="{6571A68E-0723-4540-AAF5-32D00AD82EC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2362941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whiteboard&#10;&#10;Description automatically generated">
            <a:extLst>
              <a:ext uri="{FF2B5EF4-FFF2-40B4-BE49-F238E27FC236}">
                <a16:creationId xmlns:a16="http://schemas.microsoft.com/office/drawing/2014/main" id="{88884A3C-69E8-4FB0-8EB7-2C34D0E6D9F8}"/>
              </a:ext>
            </a:extLst>
          </p:cNvPr>
          <p:cNvPicPr>
            <a:picLocks noGrp="1" noChangeAspect="1"/>
          </p:cNvPicPr>
          <p:nvPr>
            <p:ph idx="1"/>
          </p:nvPr>
        </p:nvPicPr>
        <p:blipFill rotWithShape="1">
          <a:blip r:embed="rId2"/>
          <a:srcRect t="4811" b="5944"/>
          <a:stretch/>
        </p:blipFill>
        <p:spPr>
          <a:xfrm>
            <a:off x="209550" y="1517743"/>
            <a:ext cx="6334125" cy="4178208"/>
          </a:xfrm>
        </p:spPr>
      </p:pic>
      <p:sp>
        <p:nvSpPr>
          <p:cNvPr id="2" name="Title 1">
            <a:extLst>
              <a:ext uri="{FF2B5EF4-FFF2-40B4-BE49-F238E27FC236}">
                <a16:creationId xmlns:a16="http://schemas.microsoft.com/office/drawing/2014/main" id="{4ED64CFB-7669-4AFF-896F-722073D76BD3}"/>
              </a:ext>
            </a:extLst>
          </p:cNvPr>
          <p:cNvSpPr>
            <a:spLocks noGrp="1"/>
          </p:cNvSpPr>
          <p:nvPr>
            <p:ph type="title"/>
          </p:nvPr>
        </p:nvSpPr>
        <p:spPr>
          <a:xfrm>
            <a:off x="781050" y="932841"/>
            <a:ext cx="6638925" cy="584901"/>
          </a:xfrm>
        </p:spPr>
        <p:txBody>
          <a:bodyPr>
            <a:noAutofit/>
          </a:bodyPr>
          <a:lstStyle/>
          <a:p>
            <a:r>
              <a:rPr lang="en-US" dirty="0"/>
              <a:t>Configuring the </a:t>
            </a:r>
            <a:r>
              <a:rPr lang="en-US" dirty="0" err="1"/>
              <a:t>icache</a:t>
            </a:r>
            <a:r>
              <a:rPr lang="en-US" dirty="0"/>
              <a:t> and </a:t>
            </a:r>
            <a:r>
              <a:rPr lang="en-US" dirty="0" err="1"/>
              <a:t>dcache</a:t>
            </a:r>
            <a:r>
              <a:rPr lang="en-US" dirty="0"/>
              <a:t> in </a:t>
            </a:r>
            <a:br>
              <a:rPr lang="en-US" dirty="0"/>
            </a:br>
            <a:r>
              <a:rPr lang="en-US" dirty="0"/>
              <a:t>Aghaz Core</a:t>
            </a:r>
          </a:p>
        </p:txBody>
      </p:sp>
      <p:sp>
        <p:nvSpPr>
          <p:cNvPr id="6" name="Title 1">
            <a:extLst>
              <a:ext uri="{FF2B5EF4-FFF2-40B4-BE49-F238E27FC236}">
                <a16:creationId xmlns:a16="http://schemas.microsoft.com/office/drawing/2014/main" id="{89C8527B-8BA6-4E91-B215-489C70BE750E}"/>
              </a:ext>
            </a:extLst>
          </p:cNvPr>
          <p:cNvSpPr txBox="1">
            <a:spLocks/>
          </p:cNvSpPr>
          <p:nvPr/>
        </p:nvSpPr>
        <p:spPr>
          <a:xfrm>
            <a:off x="5991226" y="2112843"/>
            <a:ext cx="6095999" cy="3271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GB" sz="1800" dirty="0">
                <a:latin typeface="Roboto" panose="02000000000000000000"/>
              </a:rPr>
              <a:t>Dcache has </a:t>
            </a:r>
            <a:r>
              <a:rPr lang="en-GB" sz="1800" dirty="0" err="1">
                <a:latin typeface="Roboto" panose="02000000000000000000"/>
              </a:rPr>
              <a:t>DCacheParams</a:t>
            </a:r>
            <a:r>
              <a:rPr lang="en-GB" sz="1800" dirty="0">
                <a:latin typeface="Roboto" panose="02000000000000000000"/>
              </a:rPr>
              <a:t>, which set the parameters for Data Cache.</a:t>
            </a:r>
            <a:br>
              <a:rPr lang="en-GB" sz="1800" dirty="0">
                <a:latin typeface="Roboto" panose="02000000000000000000"/>
              </a:rPr>
            </a:br>
            <a:r>
              <a:rPr lang="en-GB" sz="1800" dirty="0">
                <a:latin typeface="Roboto" panose="02000000000000000000"/>
              </a:rPr>
              <a:t> </a:t>
            </a:r>
          </a:p>
          <a:p>
            <a:pPr marL="342900" indent="-342900">
              <a:buFont typeface="Arial" panose="020B0604020202020204" pitchFamily="34" charset="0"/>
              <a:buChar char="•"/>
            </a:pPr>
            <a:r>
              <a:rPr lang="en-GB" sz="1800" dirty="0">
                <a:latin typeface="Roboto" panose="02000000000000000000"/>
              </a:rPr>
              <a:t>Similarly, </a:t>
            </a:r>
            <a:r>
              <a:rPr lang="en-GB" sz="1800" dirty="0" err="1">
                <a:latin typeface="Roboto" panose="02000000000000000000"/>
              </a:rPr>
              <a:t>ICache</a:t>
            </a:r>
            <a:r>
              <a:rPr lang="en-GB" sz="1800" dirty="0">
                <a:latin typeface="Roboto" panose="02000000000000000000"/>
              </a:rPr>
              <a:t> has </a:t>
            </a:r>
            <a:r>
              <a:rPr lang="en-GB" sz="1800" dirty="0" err="1">
                <a:latin typeface="Roboto" panose="02000000000000000000"/>
              </a:rPr>
              <a:t>ICacheParams</a:t>
            </a:r>
            <a:r>
              <a:rPr lang="en-GB" sz="1800" dirty="0">
                <a:latin typeface="Roboto" panose="02000000000000000000"/>
              </a:rPr>
              <a:t>, which are </a:t>
            </a:r>
            <a:br>
              <a:rPr lang="en-GB" sz="1800" dirty="0">
                <a:latin typeface="Roboto" panose="02000000000000000000"/>
              </a:rPr>
            </a:br>
            <a:r>
              <a:rPr lang="en-GB" sz="1800" dirty="0">
                <a:latin typeface="Roboto" panose="02000000000000000000"/>
              </a:rPr>
              <a:t>parameters for the </a:t>
            </a:r>
            <a:r>
              <a:rPr lang="en-GB" sz="1800" dirty="0" err="1">
                <a:latin typeface="Roboto" panose="02000000000000000000"/>
              </a:rPr>
              <a:t>InstructionCache</a:t>
            </a:r>
            <a:r>
              <a:rPr lang="en-GB" sz="1800" dirty="0">
                <a:latin typeface="Roboto" panose="02000000000000000000"/>
              </a:rPr>
              <a:t> configuration</a:t>
            </a:r>
            <a:r>
              <a:rPr lang="en-GB" sz="1400" dirty="0">
                <a:latin typeface="Roboto" panose="02000000000000000000"/>
              </a:rPr>
              <a:t>.</a:t>
            </a:r>
          </a:p>
        </p:txBody>
      </p:sp>
      <p:pic>
        <p:nvPicPr>
          <p:cNvPr id="4" name="Picture 3">
            <a:extLst>
              <a:ext uri="{FF2B5EF4-FFF2-40B4-BE49-F238E27FC236}">
                <a16:creationId xmlns:a16="http://schemas.microsoft.com/office/drawing/2014/main" id="{255CC355-CD0E-4DE5-A6A7-37DB5B659795}"/>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5312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93C394-B202-4CBE-8DC9-C43CB84ECAE5}"/>
              </a:ext>
            </a:extLst>
          </p:cNvPr>
          <p:cNvSpPr>
            <a:spLocks noGrp="1"/>
          </p:cNvSpPr>
          <p:nvPr>
            <p:ph type="title"/>
          </p:nvPr>
        </p:nvSpPr>
        <p:spPr>
          <a:xfrm>
            <a:off x="722660" y="622430"/>
            <a:ext cx="6297265" cy="451672"/>
          </a:xfrm>
        </p:spPr>
        <p:txBody>
          <a:bodyPr>
            <a:noAutofit/>
          </a:bodyPr>
          <a:lstStyle/>
          <a:p>
            <a:r>
              <a:rPr lang="en-US" dirty="0">
                <a:solidFill>
                  <a:srgbClr val="092864"/>
                </a:solidFill>
              </a:rPr>
              <a:t>Data Cache Parameters</a:t>
            </a:r>
          </a:p>
        </p:txBody>
      </p:sp>
      <p:graphicFrame>
        <p:nvGraphicFramePr>
          <p:cNvPr id="5" name="Table 6">
            <a:extLst>
              <a:ext uri="{FF2B5EF4-FFF2-40B4-BE49-F238E27FC236}">
                <a16:creationId xmlns:a16="http://schemas.microsoft.com/office/drawing/2014/main" id="{520CF212-2EA6-49E9-8860-3210C6D5E449}"/>
              </a:ext>
            </a:extLst>
          </p:cNvPr>
          <p:cNvGraphicFramePr>
            <a:graphicFrameLocks noGrp="1"/>
          </p:cNvGraphicFramePr>
          <p:nvPr>
            <p:ph idx="1"/>
            <p:extLst>
              <p:ext uri="{D42A27DB-BD31-4B8C-83A1-F6EECF244321}">
                <p14:modId xmlns:p14="http://schemas.microsoft.com/office/powerpoint/2010/main" val="1488142403"/>
              </p:ext>
            </p:extLst>
          </p:nvPr>
        </p:nvGraphicFramePr>
        <p:xfrm>
          <a:off x="828678" y="1192950"/>
          <a:ext cx="10515597" cy="185420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latin typeface="Roboto" panose="02000000000000000000"/>
                        </a:rPr>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sz="1200" dirty="0" err="1"/>
                        <a:t>nMSHRs</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There are 0 MSHRs (Miss Status Handling Registers) in Instruction 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5656723"/>
                  </a:ext>
                </a:extLst>
              </a:tr>
              <a:tr h="370840">
                <a:tc>
                  <a:txBody>
                    <a:bodyPr/>
                    <a:lstStyle/>
                    <a:p>
                      <a:r>
                        <a:rPr lang="en-US" sz="1200" dirty="0" err="1"/>
                        <a:t>nWays</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There are 16 Ways of Cache in </a:t>
                      </a:r>
                      <a:r>
                        <a:rPr lang="en-US" sz="1200" dirty="0" err="1"/>
                        <a:t>DCache</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sz="1200" dirty="0" err="1"/>
                        <a:t>nSets</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There are 64 Sets of Cache in </a:t>
                      </a:r>
                      <a:r>
                        <a:rPr lang="en-US" sz="1200" dirty="0" err="1"/>
                        <a:t>DCache</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sz="1200" dirty="0" err="1"/>
                        <a:t>blockBytes</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There are 64 </a:t>
                      </a:r>
                      <a:r>
                        <a:rPr lang="en-US" sz="1200" dirty="0" err="1"/>
                        <a:t>blockBytes</a:t>
                      </a:r>
                      <a:r>
                        <a:rPr lang="en-US" sz="1200" dirty="0"/>
                        <a:t> in </a:t>
                      </a:r>
                      <a:r>
                        <a:rPr lang="en-US" sz="1200" dirty="0" err="1"/>
                        <a:t>DCache</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6" name="Title 1">
            <a:extLst>
              <a:ext uri="{FF2B5EF4-FFF2-40B4-BE49-F238E27FC236}">
                <a16:creationId xmlns:a16="http://schemas.microsoft.com/office/drawing/2014/main" id="{13E0168F-A207-4CCF-A106-EC88F7B43F69}"/>
              </a:ext>
            </a:extLst>
          </p:cNvPr>
          <p:cNvSpPr txBox="1">
            <a:spLocks/>
          </p:cNvSpPr>
          <p:nvPr/>
        </p:nvSpPr>
        <p:spPr>
          <a:xfrm>
            <a:off x="722660" y="3508708"/>
            <a:ext cx="10515600" cy="469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92864"/>
                </a:solidFill>
                <a:latin typeface="Roboto" panose="02000000000000000000"/>
              </a:rPr>
              <a:t>Instruction Cache Parameters</a:t>
            </a:r>
          </a:p>
        </p:txBody>
      </p:sp>
      <p:graphicFrame>
        <p:nvGraphicFramePr>
          <p:cNvPr id="7" name="Table 6">
            <a:extLst>
              <a:ext uri="{FF2B5EF4-FFF2-40B4-BE49-F238E27FC236}">
                <a16:creationId xmlns:a16="http://schemas.microsoft.com/office/drawing/2014/main" id="{10621ACC-D951-4EA5-BB2A-D3530973A6A5}"/>
              </a:ext>
            </a:extLst>
          </p:cNvPr>
          <p:cNvGraphicFramePr>
            <a:graphicFrameLocks/>
          </p:cNvGraphicFramePr>
          <p:nvPr>
            <p:extLst>
              <p:ext uri="{D42A27DB-BD31-4B8C-83A1-F6EECF244321}">
                <p14:modId xmlns:p14="http://schemas.microsoft.com/office/powerpoint/2010/main" val="510686928"/>
              </p:ext>
            </p:extLst>
          </p:nvPr>
        </p:nvGraphicFramePr>
        <p:xfrm>
          <a:off x="828679" y="3970268"/>
          <a:ext cx="10515597" cy="148336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latin typeface="Roboto" panose="02000000000000000000"/>
                        </a:rPr>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sz="1200" dirty="0" err="1">
                          <a:latin typeface="Roboto" panose="02000000000000000000"/>
                        </a:rPr>
                        <a:t>nWays</a:t>
                      </a:r>
                      <a:endParaRPr lang="en-US" sz="1200" dirty="0">
                        <a:latin typeface="Roboto"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There are 4 Ways of Cache in </a:t>
                      </a:r>
                      <a:r>
                        <a:rPr lang="en-US" sz="1200" dirty="0" err="1">
                          <a:latin typeface="Roboto" panose="02000000000000000000"/>
                        </a:rPr>
                        <a:t>ICache</a:t>
                      </a:r>
                      <a:endParaRPr lang="en-US" sz="1200" dirty="0">
                        <a:latin typeface="Roboto"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sz="1200" dirty="0" err="1">
                          <a:latin typeface="Roboto" panose="02000000000000000000"/>
                        </a:rPr>
                        <a:t>nSets</a:t>
                      </a:r>
                      <a:endParaRPr lang="en-US" sz="1200" dirty="0">
                        <a:latin typeface="Roboto"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There are 256 Sets of Cache in </a:t>
                      </a:r>
                      <a:r>
                        <a:rPr lang="en-US" sz="1200" dirty="0" err="1">
                          <a:latin typeface="Roboto" panose="02000000000000000000"/>
                        </a:rPr>
                        <a:t>ICache</a:t>
                      </a:r>
                      <a:endParaRPr lang="en-US" sz="1200" dirty="0">
                        <a:latin typeface="Roboto"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sz="1200" dirty="0" err="1">
                          <a:latin typeface="Roboto" panose="02000000000000000000"/>
                        </a:rPr>
                        <a:t>blockBytes</a:t>
                      </a:r>
                      <a:endParaRPr lang="en-US" sz="1200" dirty="0">
                        <a:latin typeface="Roboto"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There are 64 </a:t>
                      </a:r>
                      <a:r>
                        <a:rPr lang="en-US" sz="1200" dirty="0" err="1">
                          <a:latin typeface="Roboto" panose="02000000000000000000"/>
                        </a:rPr>
                        <a:t>blockBytes</a:t>
                      </a:r>
                      <a:r>
                        <a:rPr lang="en-US" sz="1200" dirty="0">
                          <a:latin typeface="Roboto" panose="02000000000000000000"/>
                        </a:rPr>
                        <a:t> in </a:t>
                      </a:r>
                      <a:r>
                        <a:rPr lang="en-US" sz="1200" dirty="0" err="1">
                          <a:latin typeface="Roboto" panose="02000000000000000000"/>
                        </a:rPr>
                        <a:t>ICache</a:t>
                      </a:r>
                      <a:endParaRPr lang="en-US" sz="1200" dirty="0">
                        <a:latin typeface="Roboto"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8" name="Title 1">
            <a:extLst>
              <a:ext uri="{FF2B5EF4-FFF2-40B4-BE49-F238E27FC236}">
                <a16:creationId xmlns:a16="http://schemas.microsoft.com/office/drawing/2014/main" id="{96A84969-4D25-4C8E-A592-C6FBC45390A4}"/>
              </a:ext>
            </a:extLst>
          </p:cNvPr>
          <p:cNvSpPr txBox="1">
            <a:spLocks/>
          </p:cNvSpPr>
          <p:nvPr/>
        </p:nvSpPr>
        <p:spPr>
          <a:xfrm>
            <a:off x="828678" y="3165998"/>
            <a:ext cx="9686922" cy="3491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92864"/>
                </a:solidFill>
                <a:latin typeface="Roboto" panose="02000000000000000000"/>
              </a:rPr>
              <a:t>Size of </a:t>
            </a:r>
            <a:r>
              <a:rPr lang="en-US" sz="1800" dirty="0" err="1">
                <a:solidFill>
                  <a:srgbClr val="092864"/>
                </a:solidFill>
                <a:latin typeface="Roboto" panose="02000000000000000000"/>
              </a:rPr>
              <a:t>DCache</a:t>
            </a:r>
            <a:r>
              <a:rPr lang="en-US" sz="1800" dirty="0">
                <a:solidFill>
                  <a:srgbClr val="092864"/>
                </a:solidFill>
                <a:latin typeface="Roboto" panose="02000000000000000000"/>
              </a:rPr>
              <a:t> is calculated by: </a:t>
            </a:r>
            <a:r>
              <a:rPr lang="en-US" sz="1800" dirty="0" err="1">
                <a:solidFill>
                  <a:srgbClr val="092864"/>
                </a:solidFill>
                <a:latin typeface="Roboto" panose="02000000000000000000"/>
              </a:rPr>
              <a:t>nWays</a:t>
            </a:r>
            <a:r>
              <a:rPr lang="en-US" sz="1800" dirty="0">
                <a:solidFill>
                  <a:srgbClr val="092864"/>
                </a:solidFill>
                <a:latin typeface="Roboto" panose="02000000000000000000"/>
              </a:rPr>
              <a:t> x </a:t>
            </a:r>
            <a:r>
              <a:rPr lang="en-US" sz="1800" dirty="0" err="1">
                <a:solidFill>
                  <a:srgbClr val="092864"/>
                </a:solidFill>
                <a:latin typeface="Roboto" panose="02000000000000000000"/>
              </a:rPr>
              <a:t>nSets</a:t>
            </a:r>
            <a:r>
              <a:rPr lang="en-US" sz="1800" dirty="0">
                <a:solidFill>
                  <a:srgbClr val="092864"/>
                </a:solidFill>
                <a:latin typeface="Roboto" panose="02000000000000000000"/>
              </a:rPr>
              <a:t> x </a:t>
            </a:r>
            <a:r>
              <a:rPr lang="en-US" sz="1800" dirty="0" err="1">
                <a:solidFill>
                  <a:srgbClr val="092864"/>
                </a:solidFill>
                <a:latin typeface="Roboto" panose="02000000000000000000"/>
              </a:rPr>
              <a:t>blockBytes</a:t>
            </a:r>
            <a:r>
              <a:rPr lang="en-US" sz="1800" dirty="0">
                <a:solidFill>
                  <a:srgbClr val="092864"/>
                </a:solidFill>
                <a:latin typeface="Roboto" panose="02000000000000000000"/>
              </a:rPr>
              <a:t> (16 x 64 x 64 == 64KB</a:t>
            </a:r>
            <a:r>
              <a:rPr lang="en-US" sz="1800" b="1" dirty="0">
                <a:solidFill>
                  <a:srgbClr val="092864"/>
                </a:solidFill>
                <a:latin typeface="Roboto" panose="02000000000000000000"/>
              </a:rPr>
              <a:t>)</a:t>
            </a:r>
          </a:p>
        </p:txBody>
      </p:sp>
      <p:sp>
        <p:nvSpPr>
          <p:cNvPr id="9" name="Title 1">
            <a:extLst>
              <a:ext uri="{FF2B5EF4-FFF2-40B4-BE49-F238E27FC236}">
                <a16:creationId xmlns:a16="http://schemas.microsoft.com/office/drawing/2014/main" id="{576D87EA-6BDA-4B7C-9841-4C318B82878E}"/>
              </a:ext>
            </a:extLst>
          </p:cNvPr>
          <p:cNvSpPr txBox="1">
            <a:spLocks/>
          </p:cNvSpPr>
          <p:nvPr/>
        </p:nvSpPr>
        <p:spPr>
          <a:xfrm>
            <a:off x="358224" y="5507165"/>
            <a:ext cx="10515600" cy="4499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92864"/>
                </a:solidFill>
                <a:latin typeface="Roboto" panose="02000000000000000000"/>
              </a:rPr>
              <a:t>Size of </a:t>
            </a:r>
            <a:r>
              <a:rPr lang="en-US" sz="1800" dirty="0" err="1">
                <a:solidFill>
                  <a:srgbClr val="092864"/>
                </a:solidFill>
                <a:latin typeface="Roboto" panose="02000000000000000000"/>
              </a:rPr>
              <a:t>ICache</a:t>
            </a:r>
            <a:r>
              <a:rPr lang="en-US" sz="1800" dirty="0">
                <a:solidFill>
                  <a:srgbClr val="092864"/>
                </a:solidFill>
                <a:latin typeface="Roboto" panose="02000000000000000000"/>
              </a:rPr>
              <a:t> is calculated by: </a:t>
            </a:r>
            <a:r>
              <a:rPr lang="en-US" sz="1800" dirty="0" err="1">
                <a:solidFill>
                  <a:srgbClr val="092864"/>
                </a:solidFill>
                <a:latin typeface="Roboto" panose="02000000000000000000"/>
              </a:rPr>
              <a:t>nWays</a:t>
            </a:r>
            <a:r>
              <a:rPr lang="en-US" sz="1800" dirty="0">
                <a:solidFill>
                  <a:srgbClr val="092864"/>
                </a:solidFill>
                <a:latin typeface="Roboto" panose="02000000000000000000"/>
              </a:rPr>
              <a:t> x </a:t>
            </a:r>
            <a:r>
              <a:rPr lang="en-US" sz="1800" dirty="0" err="1">
                <a:solidFill>
                  <a:srgbClr val="092864"/>
                </a:solidFill>
                <a:latin typeface="Roboto" panose="02000000000000000000"/>
              </a:rPr>
              <a:t>nSets</a:t>
            </a:r>
            <a:r>
              <a:rPr lang="en-US" sz="1800" dirty="0">
                <a:solidFill>
                  <a:srgbClr val="092864"/>
                </a:solidFill>
                <a:latin typeface="Roboto" panose="02000000000000000000"/>
              </a:rPr>
              <a:t> x </a:t>
            </a:r>
            <a:r>
              <a:rPr lang="en-US" sz="1800" dirty="0" err="1">
                <a:solidFill>
                  <a:srgbClr val="092864"/>
                </a:solidFill>
                <a:latin typeface="Roboto" panose="02000000000000000000"/>
              </a:rPr>
              <a:t>blockBytes</a:t>
            </a:r>
            <a:r>
              <a:rPr lang="en-US" sz="1800" dirty="0">
                <a:solidFill>
                  <a:srgbClr val="092864"/>
                </a:solidFill>
                <a:latin typeface="Roboto" panose="02000000000000000000"/>
              </a:rPr>
              <a:t> (4 x 256 x 64 == 64KB)</a:t>
            </a:r>
          </a:p>
        </p:txBody>
      </p:sp>
      <p:pic>
        <p:nvPicPr>
          <p:cNvPr id="3" name="Picture 2">
            <a:extLst>
              <a:ext uri="{FF2B5EF4-FFF2-40B4-BE49-F238E27FC236}">
                <a16:creationId xmlns:a16="http://schemas.microsoft.com/office/drawing/2014/main" id="{CE7DF0B9-5F72-48BD-8204-3C3BFB022B80}"/>
              </a:ext>
            </a:extLst>
          </p:cNvPr>
          <p:cNvPicPr>
            <a:picLocks noChangeAspect="1"/>
          </p:cNvPicPr>
          <p:nvPr/>
        </p:nvPicPr>
        <p:blipFill>
          <a:blip r:embed="rId2"/>
          <a:srcRect/>
          <a:stretch/>
        </p:blipFill>
        <p:spPr>
          <a:xfrm>
            <a:off x="10496145" y="5691325"/>
            <a:ext cx="1919016" cy="688877"/>
          </a:xfrm>
          <a:prstGeom prst="rect">
            <a:avLst/>
          </a:prstGeom>
        </p:spPr>
      </p:pic>
    </p:spTree>
    <p:extLst>
      <p:ext uri="{BB962C8B-B14F-4D97-AF65-F5344CB8AC3E}">
        <p14:creationId xmlns:p14="http://schemas.microsoft.com/office/powerpoint/2010/main" val="1758129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0D83-18EE-440F-8701-B65CE456650E}"/>
              </a:ext>
            </a:extLst>
          </p:cNvPr>
          <p:cNvSpPr>
            <a:spLocks noGrp="1"/>
          </p:cNvSpPr>
          <p:nvPr>
            <p:ph type="title"/>
          </p:nvPr>
        </p:nvSpPr>
        <p:spPr>
          <a:xfrm>
            <a:off x="7028497" y="3105158"/>
            <a:ext cx="4839652" cy="776957"/>
          </a:xfrm>
        </p:spPr>
        <p:txBody>
          <a:bodyPr vert="horz" lIns="91440" tIns="45720" rIns="91440" bIns="45720" rtlCol="0" anchor="b">
            <a:normAutofit fontScale="90000"/>
          </a:bodyPr>
          <a:lstStyle/>
          <a:p>
            <a:r>
              <a:rPr lang="en-US" sz="5400" dirty="0">
                <a:solidFill>
                  <a:srgbClr val="092864"/>
                </a:solidFill>
                <a:latin typeface="Roboto" panose="02000000000000000000"/>
                <a:ea typeface="+mj-ea"/>
                <a:cs typeface="+mj-cs"/>
              </a:rPr>
              <a:t>Blocks of Core</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7062DED7-1303-4D89-AAA8-407759D90F52}"/>
              </a:ext>
            </a:extLst>
          </p:cNvPr>
          <p:cNvPicPr>
            <a:picLocks noGrp="1" noChangeAspect="1"/>
          </p:cNvPicPr>
          <p:nvPr>
            <p:ph idx="1"/>
          </p:nvPr>
        </p:nvPicPr>
        <p:blipFill rotWithShape="1">
          <a:blip r:embed="rId3"/>
          <a:srcRect l="15849" r="2445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924A785E-7174-410C-9683-F5C4982EB324}"/>
              </a:ext>
            </a:extLst>
          </p:cNvPr>
          <p:cNvSpPr txBox="1">
            <a:spLocks/>
          </p:cNvSpPr>
          <p:nvPr/>
        </p:nvSpPr>
        <p:spPr>
          <a:xfrm>
            <a:off x="7028497" y="4394434"/>
            <a:ext cx="4362450" cy="55079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solidFill>
                  <a:schemeClr val="bg2"/>
                </a:solidFill>
                <a:latin typeface="Roboto" panose="02000000000000000000"/>
              </a:rPr>
              <a:t>Aghaz Core provides extensions for I, M and C with 32bit compatibility.</a:t>
            </a:r>
          </a:p>
        </p:txBody>
      </p:sp>
      <p:cxnSp>
        <p:nvCxnSpPr>
          <p:cNvPr id="8" name="Straight Connector 7">
            <a:extLst>
              <a:ext uri="{FF2B5EF4-FFF2-40B4-BE49-F238E27FC236}">
                <a16:creationId xmlns:a16="http://schemas.microsoft.com/office/drawing/2014/main" id="{B76F96A0-3730-4C72-9B97-ECC9CC4E22CF}"/>
              </a:ext>
            </a:extLst>
          </p:cNvPr>
          <p:cNvCxnSpPr>
            <a:cxnSpLocks/>
          </p:cNvCxnSpPr>
          <p:nvPr/>
        </p:nvCxnSpPr>
        <p:spPr>
          <a:xfrm>
            <a:off x="7188052" y="4015409"/>
            <a:ext cx="4384823"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3DA2744-5365-4C2C-8EC6-0F6CAA0B4233}"/>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12621582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0B32F-9D6C-42ED-8C46-003A4DA9F59C}"/>
              </a:ext>
            </a:extLst>
          </p:cNvPr>
          <p:cNvSpPr>
            <a:spLocks noGrp="1"/>
          </p:cNvSpPr>
          <p:nvPr>
            <p:ph type="title"/>
          </p:nvPr>
        </p:nvSpPr>
        <p:spPr>
          <a:xfrm>
            <a:off x="6679096" y="1465908"/>
            <a:ext cx="5512904" cy="1963092"/>
          </a:xfrm>
        </p:spPr>
        <p:txBody>
          <a:bodyPr vert="horz" lIns="91440" tIns="45720" rIns="91440" bIns="45720" rtlCol="0" anchor="b">
            <a:normAutofit/>
          </a:bodyPr>
          <a:lstStyle/>
          <a:p>
            <a:r>
              <a:rPr lang="en-US" dirty="0">
                <a:solidFill>
                  <a:schemeClr val="bg2"/>
                </a:solidFill>
                <a:latin typeface="Roboto" panose="02000000000000000000"/>
                <a:ea typeface="+mj-ea"/>
                <a:cs typeface="+mj-cs"/>
              </a:rPr>
              <a:t>Ho</a:t>
            </a:r>
            <a:r>
              <a:rPr lang="en-US" dirty="0">
                <a:solidFill>
                  <a:srgbClr val="092864"/>
                </a:solidFill>
                <a:latin typeface="Roboto" panose="02000000000000000000"/>
                <a:ea typeface="+mj-ea"/>
                <a:cs typeface="+mj-cs"/>
              </a:rPr>
              <a:t>w did we know, which parameter is doing what?</a:t>
            </a:r>
          </a:p>
        </p:txBody>
      </p:sp>
      <p:sp>
        <p:nvSpPr>
          <p:cNvPr id="7" name="Title 1">
            <a:extLst>
              <a:ext uri="{FF2B5EF4-FFF2-40B4-BE49-F238E27FC236}">
                <a16:creationId xmlns:a16="http://schemas.microsoft.com/office/drawing/2014/main" id="{2222BD08-FFE4-4DB0-9DF1-7AEDC1BA7CB4}"/>
              </a:ext>
            </a:extLst>
          </p:cNvPr>
          <p:cNvSpPr txBox="1">
            <a:spLocks/>
          </p:cNvSpPr>
          <p:nvPr/>
        </p:nvSpPr>
        <p:spPr>
          <a:xfrm>
            <a:off x="6400800" y="3806687"/>
            <a:ext cx="5264967" cy="1013150"/>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pPr algn="l"/>
            <a:r>
              <a:rPr lang="en-GB" sz="1800" i="0" dirty="0">
                <a:solidFill>
                  <a:schemeClr val="bg2"/>
                </a:solidFill>
                <a:effectLst/>
                <a:latin typeface="Roboto" panose="02000000000000000000"/>
              </a:rPr>
              <a:t>The MAS Document describes the parameters, their description, and the modules that are </a:t>
            </a:r>
            <a:br>
              <a:rPr lang="en-GB" sz="1800" i="0" dirty="0">
                <a:solidFill>
                  <a:schemeClr val="bg2"/>
                </a:solidFill>
                <a:effectLst/>
                <a:latin typeface="Roboto" panose="02000000000000000000"/>
              </a:rPr>
            </a:br>
            <a:r>
              <a:rPr lang="en-GB" sz="1800" i="0" dirty="0">
                <a:solidFill>
                  <a:schemeClr val="bg2"/>
                </a:solidFill>
                <a:effectLst/>
                <a:latin typeface="Roboto" panose="02000000000000000000"/>
              </a:rPr>
              <a:t>managed by that parameter.</a:t>
            </a:r>
          </a:p>
        </p:txBody>
      </p:sp>
      <p:cxnSp>
        <p:nvCxnSpPr>
          <p:cNvPr id="6" name="Straight Connector 5">
            <a:extLst>
              <a:ext uri="{FF2B5EF4-FFF2-40B4-BE49-F238E27FC236}">
                <a16:creationId xmlns:a16="http://schemas.microsoft.com/office/drawing/2014/main" id="{EA00B0AC-EDFB-4F75-ACE7-F41F46271A91}"/>
              </a:ext>
            </a:extLst>
          </p:cNvPr>
          <p:cNvCxnSpPr/>
          <p:nvPr/>
        </p:nvCxnSpPr>
        <p:spPr>
          <a:xfrm>
            <a:off x="6771861" y="3617843"/>
            <a:ext cx="4426226"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FD318D3-6449-472A-AD95-0F64283A141E}"/>
              </a:ext>
            </a:extLst>
          </p:cNvPr>
          <p:cNvPicPr>
            <a:picLocks noChangeAspect="1"/>
          </p:cNvPicPr>
          <p:nvPr/>
        </p:nvPicPr>
        <p:blipFill>
          <a:blip r:embed="rId2"/>
          <a:srcRect/>
          <a:stretch/>
        </p:blipFill>
        <p:spPr>
          <a:xfrm>
            <a:off x="10047978" y="5530445"/>
            <a:ext cx="2367183" cy="849757"/>
          </a:xfrm>
          <a:prstGeom prst="rect">
            <a:avLst/>
          </a:prstGeom>
        </p:spPr>
      </p:pic>
      <p:pic>
        <p:nvPicPr>
          <p:cNvPr id="10" name="Content Placeholder 9" descr="Table&#10;&#10;Description automatically generated">
            <a:extLst>
              <a:ext uri="{FF2B5EF4-FFF2-40B4-BE49-F238E27FC236}">
                <a16:creationId xmlns:a16="http://schemas.microsoft.com/office/drawing/2014/main" id="{BAF92B01-162D-47F3-871F-76834E524D4C}"/>
              </a:ext>
            </a:extLst>
          </p:cNvPr>
          <p:cNvPicPr>
            <a:picLocks noGrp="1" noChangeAspect="1"/>
          </p:cNvPicPr>
          <p:nvPr>
            <p:ph idx="1"/>
          </p:nvPr>
        </p:nvPicPr>
        <p:blipFill rotWithShape="1">
          <a:blip r:embed="rId3"/>
          <a:srcRect l="14969" t="25655" r="14065" b="12349"/>
          <a:stretch/>
        </p:blipFill>
        <p:spPr>
          <a:xfrm>
            <a:off x="149629" y="-1"/>
            <a:ext cx="6101542" cy="6123559"/>
          </a:xfrm>
        </p:spPr>
      </p:pic>
      <p:sp>
        <p:nvSpPr>
          <p:cNvPr id="11" name="Rectangle 10">
            <a:extLst>
              <a:ext uri="{FF2B5EF4-FFF2-40B4-BE49-F238E27FC236}">
                <a16:creationId xmlns:a16="http://schemas.microsoft.com/office/drawing/2014/main" id="{49001734-9B0A-4B97-B8E4-0177D4D8EE1D}"/>
              </a:ext>
            </a:extLst>
          </p:cNvPr>
          <p:cNvSpPr/>
          <p:nvPr/>
        </p:nvSpPr>
        <p:spPr>
          <a:xfrm>
            <a:off x="0" y="0"/>
            <a:ext cx="331304" cy="1192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3240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98F33-9126-4A70-96CC-38C2400A4A08}"/>
              </a:ext>
            </a:extLst>
          </p:cNvPr>
          <p:cNvSpPr>
            <a:spLocks noGrp="1"/>
          </p:cNvSpPr>
          <p:nvPr>
            <p:ph type="title"/>
          </p:nvPr>
        </p:nvSpPr>
        <p:spPr>
          <a:xfrm>
            <a:off x="7281565" y="2539615"/>
            <a:ext cx="4391191" cy="1012250"/>
          </a:xfrm>
        </p:spPr>
        <p:txBody>
          <a:bodyPr vert="horz" lIns="91440" tIns="45720" rIns="91440" bIns="45720" rtlCol="0" anchor="b">
            <a:normAutofit fontScale="90000"/>
          </a:bodyPr>
          <a:lstStyle/>
          <a:p>
            <a:r>
              <a:rPr lang="en-US" sz="5400" dirty="0">
                <a:solidFill>
                  <a:srgbClr val="092864"/>
                </a:solidFill>
                <a:latin typeface="Roboto" panose="02000000000000000000"/>
                <a:ea typeface="+mj-ea"/>
                <a:cs typeface="+mj-cs"/>
              </a:rPr>
              <a:t>Blocks of Tile</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D90B4DA2-12C2-422A-9619-FE41C39E827C}"/>
              </a:ext>
            </a:extLst>
          </p:cNvPr>
          <p:cNvPicPr>
            <a:picLocks noGrp="1" noChangeAspect="1"/>
          </p:cNvPicPr>
          <p:nvPr>
            <p:ph idx="1"/>
          </p:nvPr>
        </p:nvPicPr>
        <p:blipFill rotWithShape="1">
          <a:blip r:embed="rId3"/>
          <a:srcRect l="25850" r="1650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6E196E24-28FC-44B1-AAAB-7650BB6B6F39}"/>
              </a:ext>
            </a:extLst>
          </p:cNvPr>
          <p:cNvSpPr txBox="1">
            <a:spLocks/>
          </p:cNvSpPr>
          <p:nvPr/>
        </p:nvSpPr>
        <p:spPr>
          <a:xfrm>
            <a:off x="7028496" y="3988342"/>
            <a:ext cx="4737773" cy="9360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bg2"/>
                </a:solidFill>
                <a:latin typeface="Roboto" panose="02000000000000000000"/>
              </a:rPr>
              <a:t>Rocket-Tile of Aghaz SoC contains Aghaz Core, Branch Target Buffer, L1 </a:t>
            </a:r>
            <a:r>
              <a:rPr lang="en-US" sz="1800" b="1" dirty="0" err="1">
                <a:solidFill>
                  <a:schemeClr val="bg2"/>
                </a:solidFill>
                <a:latin typeface="Roboto" panose="02000000000000000000"/>
              </a:rPr>
              <a:t>Icache</a:t>
            </a:r>
            <a:r>
              <a:rPr lang="en-US" sz="1800" b="1" dirty="0">
                <a:solidFill>
                  <a:schemeClr val="bg2"/>
                </a:solidFill>
                <a:latin typeface="Roboto" panose="02000000000000000000"/>
              </a:rPr>
              <a:t> &amp; </a:t>
            </a:r>
            <a:r>
              <a:rPr lang="en-US" sz="1800" b="1" dirty="0" err="1">
                <a:solidFill>
                  <a:schemeClr val="bg2"/>
                </a:solidFill>
                <a:latin typeface="Roboto" panose="02000000000000000000"/>
              </a:rPr>
              <a:t>DCache</a:t>
            </a:r>
            <a:r>
              <a:rPr lang="en-US" sz="1800" b="1" dirty="0">
                <a:solidFill>
                  <a:schemeClr val="bg2"/>
                </a:solidFill>
                <a:latin typeface="Roboto" panose="02000000000000000000"/>
              </a:rPr>
              <a:t> of 64-KB.</a:t>
            </a:r>
          </a:p>
        </p:txBody>
      </p:sp>
      <p:cxnSp>
        <p:nvCxnSpPr>
          <p:cNvPr id="8" name="Straight Connector 7">
            <a:extLst>
              <a:ext uri="{FF2B5EF4-FFF2-40B4-BE49-F238E27FC236}">
                <a16:creationId xmlns:a16="http://schemas.microsoft.com/office/drawing/2014/main" id="{7B21322B-EDEB-4357-8FD0-340F8FB8A61F}"/>
              </a:ext>
            </a:extLst>
          </p:cNvPr>
          <p:cNvCxnSpPr>
            <a:cxnSpLocks/>
          </p:cNvCxnSpPr>
          <p:nvPr/>
        </p:nvCxnSpPr>
        <p:spPr>
          <a:xfrm>
            <a:off x="7439025" y="3697357"/>
            <a:ext cx="3971097"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3B529B7-FB5E-4D27-BC65-FE1D80871E7F}"/>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34809928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10;&#10;Description automatically generated">
            <a:extLst>
              <a:ext uri="{FF2B5EF4-FFF2-40B4-BE49-F238E27FC236}">
                <a16:creationId xmlns:a16="http://schemas.microsoft.com/office/drawing/2014/main" id="{FE4F6F6C-DC3B-4483-B1B2-DA8DDF187403}"/>
              </a:ext>
            </a:extLst>
          </p:cNvPr>
          <p:cNvPicPr>
            <a:picLocks noGrp="1" noChangeAspect="1"/>
          </p:cNvPicPr>
          <p:nvPr>
            <p:ph idx="1"/>
          </p:nvPr>
        </p:nvPicPr>
        <p:blipFill>
          <a:blip r:embed="rId2"/>
          <a:stretch>
            <a:fillRect/>
          </a:stretch>
        </p:blipFill>
        <p:spPr>
          <a:xfrm>
            <a:off x="309198" y="1753485"/>
            <a:ext cx="10515600" cy="1797361"/>
          </a:xfrm>
        </p:spPr>
      </p:pic>
      <p:sp>
        <p:nvSpPr>
          <p:cNvPr id="2" name="Title 1">
            <a:extLst>
              <a:ext uri="{FF2B5EF4-FFF2-40B4-BE49-F238E27FC236}">
                <a16:creationId xmlns:a16="http://schemas.microsoft.com/office/drawing/2014/main" id="{11E4F559-B5AF-445B-B9A4-95666544DF31}"/>
              </a:ext>
            </a:extLst>
          </p:cNvPr>
          <p:cNvSpPr>
            <a:spLocks noGrp="1"/>
          </p:cNvSpPr>
          <p:nvPr>
            <p:ph type="title"/>
          </p:nvPr>
        </p:nvSpPr>
        <p:spPr/>
        <p:txBody>
          <a:bodyPr/>
          <a:lstStyle/>
          <a:p>
            <a:r>
              <a:rPr lang="en-US" dirty="0"/>
              <a:t>Initializing Aghaz Core to Default Configuration</a:t>
            </a:r>
          </a:p>
        </p:txBody>
      </p:sp>
      <p:sp>
        <p:nvSpPr>
          <p:cNvPr id="9" name="Title 1">
            <a:extLst>
              <a:ext uri="{FF2B5EF4-FFF2-40B4-BE49-F238E27FC236}">
                <a16:creationId xmlns:a16="http://schemas.microsoft.com/office/drawing/2014/main" id="{AF20E0B3-C899-4BF0-9FD5-2E88C8331507}"/>
              </a:ext>
            </a:extLst>
          </p:cNvPr>
          <p:cNvSpPr txBox="1">
            <a:spLocks/>
          </p:cNvSpPr>
          <p:nvPr/>
        </p:nvSpPr>
        <p:spPr>
          <a:xfrm>
            <a:off x="309199" y="3057375"/>
            <a:ext cx="11342028" cy="27412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20000"/>
              </a:lnSpc>
              <a:buClr>
                <a:srgbClr val="092864"/>
              </a:buClr>
              <a:buFont typeface="Arial" panose="020B0604020202020204" pitchFamily="34" charset="0"/>
              <a:buChar char="•"/>
            </a:pPr>
            <a:r>
              <a:rPr lang="en-GB" sz="1400" dirty="0">
                <a:latin typeface="Roboto" panose="02000000000000000000"/>
              </a:rPr>
              <a:t>The class called </a:t>
            </a:r>
            <a:r>
              <a:rPr lang="en-GB" sz="1400" dirty="0" err="1">
                <a:latin typeface="Roboto" panose="02000000000000000000"/>
              </a:rPr>
              <a:t>oldDefaultConfig</a:t>
            </a:r>
            <a:r>
              <a:rPr lang="en-GB" sz="1400" dirty="0">
                <a:latin typeface="Roboto" panose="02000000000000000000"/>
              </a:rPr>
              <a:t> is inherited by the class Config.</a:t>
            </a:r>
            <a:br>
              <a:rPr lang="en-GB" sz="1400" dirty="0">
                <a:latin typeface="Roboto" panose="02000000000000000000"/>
              </a:rPr>
            </a:br>
            <a:endParaRPr lang="en-GB" sz="1400" dirty="0">
              <a:latin typeface="Roboto" panose="02000000000000000000"/>
            </a:endParaRPr>
          </a:p>
          <a:p>
            <a:pPr marL="514350" indent="-514350">
              <a:lnSpc>
                <a:spcPct val="120000"/>
              </a:lnSpc>
              <a:buClr>
                <a:srgbClr val="092864"/>
              </a:buClr>
              <a:buFont typeface="Arial" panose="020B0604020202020204" pitchFamily="34" charset="0"/>
              <a:buChar char="•"/>
            </a:pPr>
            <a:r>
              <a:rPr lang="en-GB" sz="1400" dirty="0">
                <a:latin typeface="Roboto" panose="02000000000000000000"/>
              </a:rPr>
              <a:t>The Class Config (Parent Class) includes the key configurations, from which all configurations must be inherited.</a:t>
            </a:r>
            <a:br>
              <a:rPr lang="en-GB" sz="1400" dirty="0">
                <a:latin typeface="Roboto" panose="02000000000000000000"/>
              </a:rPr>
            </a:br>
            <a:endParaRPr lang="en-GB" sz="1400" dirty="0">
              <a:latin typeface="Roboto" panose="02000000000000000000"/>
            </a:endParaRPr>
          </a:p>
          <a:p>
            <a:pPr marL="514350" indent="-514350">
              <a:lnSpc>
                <a:spcPct val="120000"/>
              </a:lnSpc>
              <a:buClr>
                <a:srgbClr val="092864"/>
              </a:buClr>
              <a:buFont typeface="Arial" panose="020B0604020202020204" pitchFamily="34" charset="0"/>
              <a:buChar char="•"/>
            </a:pPr>
            <a:r>
              <a:rPr lang="en-GB" sz="1400" dirty="0">
                <a:latin typeface="Roboto" panose="02000000000000000000"/>
              </a:rPr>
              <a:t>The AghazCore object is generated as a parameter with ’1’ indicating that there is only one(1) core in our AghazCore.</a:t>
            </a:r>
            <a:br>
              <a:rPr lang="en-GB" sz="1400" dirty="0">
                <a:latin typeface="Roboto" panose="02000000000000000000"/>
              </a:rPr>
            </a:br>
            <a:endParaRPr lang="en-US" sz="1400" dirty="0">
              <a:latin typeface="Roboto" panose="02000000000000000000"/>
            </a:endParaRPr>
          </a:p>
          <a:p>
            <a:pPr marL="514350" indent="-514350">
              <a:lnSpc>
                <a:spcPct val="120000"/>
              </a:lnSpc>
              <a:buClr>
                <a:srgbClr val="092864"/>
              </a:buClr>
              <a:buFont typeface="Arial" panose="020B0604020202020204" pitchFamily="34" charset="0"/>
              <a:buChar char="•"/>
            </a:pPr>
            <a:r>
              <a:rPr lang="en-GB" sz="1400" dirty="0">
                <a:latin typeface="Roboto" panose="02000000000000000000"/>
              </a:rPr>
              <a:t>The AghazCore object is further added to the </a:t>
            </a:r>
            <a:r>
              <a:rPr lang="en-GB" sz="1400" dirty="0" err="1">
                <a:latin typeface="Roboto" panose="02000000000000000000"/>
              </a:rPr>
              <a:t>WithCoherentBusTopology</a:t>
            </a:r>
            <a:r>
              <a:rPr lang="en-GB" sz="1400" dirty="0">
                <a:latin typeface="Roboto" panose="02000000000000000000"/>
              </a:rPr>
              <a:t> object, which includes configurations for the Bus level.</a:t>
            </a:r>
            <a:br>
              <a:rPr lang="en-GB" sz="1400" dirty="0">
                <a:latin typeface="Roboto" panose="02000000000000000000"/>
              </a:rPr>
            </a:br>
            <a:endParaRPr lang="en-GB" sz="1400" dirty="0">
              <a:latin typeface="Roboto" panose="02000000000000000000"/>
            </a:endParaRPr>
          </a:p>
          <a:p>
            <a:pPr marL="514350" indent="-514350">
              <a:lnSpc>
                <a:spcPct val="120000"/>
              </a:lnSpc>
              <a:buClr>
                <a:srgbClr val="092864"/>
              </a:buClr>
              <a:buFont typeface="Arial" panose="020B0604020202020204" pitchFamily="34" charset="0"/>
              <a:buChar char="•"/>
            </a:pPr>
            <a:r>
              <a:rPr lang="en-GB" sz="1400" dirty="0">
                <a:latin typeface="Roboto" panose="02000000000000000000"/>
              </a:rPr>
              <a:t>These objects are further added by the </a:t>
            </a:r>
            <a:r>
              <a:rPr lang="en-GB" sz="1400" dirty="0" err="1">
                <a:latin typeface="Roboto" panose="02000000000000000000"/>
              </a:rPr>
              <a:t>newBaseConfig</a:t>
            </a:r>
            <a:r>
              <a:rPr lang="en-GB" sz="1400" dirty="0">
                <a:latin typeface="Roboto" panose="02000000000000000000"/>
              </a:rPr>
              <a:t> object, which contains the base configurations.</a:t>
            </a:r>
          </a:p>
        </p:txBody>
      </p:sp>
      <p:pic>
        <p:nvPicPr>
          <p:cNvPr id="4" name="Picture 3">
            <a:extLst>
              <a:ext uri="{FF2B5EF4-FFF2-40B4-BE49-F238E27FC236}">
                <a16:creationId xmlns:a16="http://schemas.microsoft.com/office/drawing/2014/main" id="{3E1BD976-E6CB-4374-9726-5D4548FEA7FC}"/>
              </a:ext>
            </a:extLst>
          </p:cNvPr>
          <p:cNvPicPr>
            <a:picLocks noChangeAspect="1"/>
          </p:cNvPicPr>
          <p:nvPr/>
        </p:nvPicPr>
        <p:blipFill>
          <a:blip r:embed="rId3"/>
          <a:srcRect/>
          <a:stretch/>
        </p:blipFill>
        <p:spPr>
          <a:xfrm>
            <a:off x="10047978" y="5530445"/>
            <a:ext cx="2367183" cy="849757"/>
          </a:xfrm>
          <a:prstGeom prst="rect">
            <a:avLst/>
          </a:prstGeom>
        </p:spPr>
      </p:pic>
      <p:sp>
        <p:nvSpPr>
          <p:cNvPr id="3" name="Title 1">
            <a:extLst>
              <a:ext uri="{FF2B5EF4-FFF2-40B4-BE49-F238E27FC236}">
                <a16:creationId xmlns:a16="http://schemas.microsoft.com/office/drawing/2014/main" id="{60237569-D4DF-4DCB-8B59-680021B6E3F7}"/>
              </a:ext>
            </a:extLst>
          </p:cNvPr>
          <p:cNvSpPr txBox="1">
            <a:spLocks/>
          </p:cNvSpPr>
          <p:nvPr/>
        </p:nvSpPr>
        <p:spPr>
          <a:xfrm>
            <a:off x="838200" y="1767951"/>
            <a:ext cx="7020339" cy="5953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sz="1400" b="0" dirty="0"/>
              <a:t>Default Configuration is created in Rocket-chip/</a:t>
            </a:r>
            <a:r>
              <a:rPr lang="en-US" sz="1400" b="0" dirty="0" err="1"/>
              <a:t>src</a:t>
            </a:r>
            <a:r>
              <a:rPr lang="en-US" sz="1400" b="0" dirty="0"/>
              <a:t>/main/</a:t>
            </a:r>
            <a:r>
              <a:rPr lang="en-US" sz="1400" b="0" dirty="0" err="1"/>
              <a:t>scala</a:t>
            </a:r>
            <a:r>
              <a:rPr lang="en-US" sz="1400" b="0" dirty="0"/>
              <a:t>/system/</a:t>
            </a:r>
            <a:r>
              <a:rPr lang="en-US" sz="1400" b="0" dirty="0" err="1"/>
              <a:t>Config.scala</a:t>
            </a:r>
            <a:endParaRPr lang="en-US" sz="1400" b="0" dirty="0"/>
          </a:p>
        </p:txBody>
      </p:sp>
      <p:sp>
        <p:nvSpPr>
          <p:cNvPr id="10" name="TextBox 9">
            <a:extLst>
              <a:ext uri="{FF2B5EF4-FFF2-40B4-BE49-F238E27FC236}">
                <a16:creationId xmlns:a16="http://schemas.microsoft.com/office/drawing/2014/main" id="{1C6CA0BA-7E1C-4C3F-BAF9-4721662A5194}"/>
              </a:ext>
            </a:extLst>
          </p:cNvPr>
          <p:cNvSpPr txBox="1"/>
          <p:nvPr/>
        </p:nvSpPr>
        <p:spPr>
          <a:xfrm>
            <a:off x="838199" y="1486481"/>
            <a:ext cx="4372897" cy="307777"/>
          </a:xfrm>
          <a:prstGeom prst="rect">
            <a:avLst/>
          </a:prstGeom>
          <a:noFill/>
        </p:spPr>
        <p:txBody>
          <a:bodyPr wrap="square">
            <a:spAutoFit/>
          </a:bodyPr>
          <a:lstStyle/>
          <a:p>
            <a:r>
              <a:rPr lang="en-US" sz="1400" b="0" dirty="0">
                <a:latin typeface="Roboto" panose="02000000000000000000"/>
              </a:rPr>
              <a:t>Path to Default Configuration Scala File</a:t>
            </a:r>
            <a:endParaRPr lang="en-US" sz="1400" dirty="0">
              <a:latin typeface="Roboto" panose="02000000000000000000"/>
            </a:endParaRPr>
          </a:p>
        </p:txBody>
      </p:sp>
    </p:spTree>
    <p:extLst>
      <p:ext uri="{BB962C8B-B14F-4D97-AF65-F5344CB8AC3E}">
        <p14:creationId xmlns:p14="http://schemas.microsoft.com/office/powerpoint/2010/main" val="275481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3F696725-D61E-4ECF-BB76-093D21918287}"/>
              </a:ext>
            </a:extLst>
          </p:cNvPr>
          <p:cNvPicPr>
            <a:picLocks noGrp="1" noChangeAspect="1"/>
          </p:cNvPicPr>
          <p:nvPr>
            <p:ph idx="1"/>
          </p:nvPr>
        </p:nvPicPr>
        <p:blipFill rotWithShape="1">
          <a:blip r:embed="rId2"/>
          <a:srcRect l="3875" t="18992" r="5292" b="19053"/>
          <a:stretch/>
        </p:blipFill>
        <p:spPr>
          <a:xfrm>
            <a:off x="718931" y="3573253"/>
            <a:ext cx="9551504" cy="1497496"/>
          </a:xfrm>
        </p:spPr>
      </p:pic>
      <p:sp>
        <p:nvSpPr>
          <p:cNvPr id="2" name="Title 1">
            <a:extLst>
              <a:ext uri="{FF2B5EF4-FFF2-40B4-BE49-F238E27FC236}">
                <a16:creationId xmlns:a16="http://schemas.microsoft.com/office/drawing/2014/main" id="{2DD9E327-246C-42FE-B2E3-9B53D274F81A}"/>
              </a:ext>
            </a:extLst>
          </p:cNvPr>
          <p:cNvSpPr>
            <a:spLocks noGrp="1"/>
          </p:cNvSpPr>
          <p:nvPr>
            <p:ph type="title"/>
          </p:nvPr>
        </p:nvSpPr>
        <p:spPr/>
        <p:txBody>
          <a:bodyPr/>
          <a:lstStyle/>
          <a:p>
            <a:r>
              <a:rPr lang="en-US" sz="2800" b="1" dirty="0">
                <a:solidFill>
                  <a:srgbClr val="092864"/>
                </a:solidFill>
                <a:latin typeface="Roboto" panose="02000000000000000000"/>
              </a:rPr>
              <a:t>Customizing AghazCore to 32-bit Configuration</a:t>
            </a:r>
          </a:p>
        </p:txBody>
      </p:sp>
      <p:sp>
        <p:nvSpPr>
          <p:cNvPr id="7" name="Title 1">
            <a:extLst>
              <a:ext uri="{FF2B5EF4-FFF2-40B4-BE49-F238E27FC236}">
                <a16:creationId xmlns:a16="http://schemas.microsoft.com/office/drawing/2014/main" id="{8551D628-12AD-4A24-997A-784ABBFC0514}"/>
              </a:ext>
            </a:extLst>
          </p:cNvPr>
          <p:cNvSpPr txBox="1">
            <a:spLocks/>
          </p:cNvSpPr>
          <p:nvPr/>
        </p:nvSpPr>
        <p:spPr>
          <a:xfrm>
            <a:off x="838201" y="3573253"/>
            <a:ext cx="10515600" cy="8132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092864"/>
              </a:solidFill>
              <a:latin typeface="Roboto" panose="02000000000000000000"/>
            </a:endParaRPr>
          </a:p>
        </p:txBody>
      </p:sp>
      <p:pic>
        <p:nvPicPr>
          <p:cNvPr id="9" name="Picture 8" descr="A picture containing graphical user interface, text, application&#10;&#10;Description automatically generated">
            <a:extLst>
              <a:ext uri="{FF2B5EF4-FFF2-40B4-BE49-F238E27FC236}">
                <a16:creationId xmlns:a16="http://schemas.microsoft.com/office/drawing/2014/main" id="{5B2DC372-5064-492A-9AB6-94D557A4E616}"/>
              </a:ext>
            </a:extLst>
          </p:cNvPr>
          <p:cNvPicPr>
            <a:picLocks noChangeAspect="1"/>
          </p:cNvPicPr>
          <p:nvPr/>
        </p:nvPicPr>
        <p:blipFill rotWithShape="1">
          <a:blip r:embed="rId3"/>
          <a:srcRect l="5898" t="11205" r="5896" b="12863"/>
          <a:stretch/>
        </p:blipFill>
        <p:spPr>
          <a:xfrm>
            <a:off x="2415465" y="1326989"/>
            <a:ext cx="5907156" cy="2325543"/>
          </a:xfrm>
          <a:prstGeom prst="rect">
            <a:avLst/>
          </a:prstGeom>
        </p:spPr>
      </p:pic>
      <p:pic>
        <p:nvPicPr>
          <p:cNvPr id="4" name="Picture 3">
            <a:extLst>
              <a:ext uri="{FF2B5EF4-FFF2-40B4-BE49-F238E27FC236}">
                <a16:creationId xmlns:a16="http://schemas.microsoft.com/office/drawing/2014/main" id="{B3D8B478-305E-4C19-BBCE-F65A5E5E792D}"/>
              </a:ext>
            </a:extLst>
          </p:cNvPr>
          <p:cNvPicPr>
            <a:picLocks noChangeAspect="1"/>
          </p:cNvPicPr>
          <p:nvPr/>
        </p:nvPicPr>
        <p:blipFill>
          <a:blip r:embed="rId4"/>
          <a:srcRect/>
          <a:stretch/>
        </p:blipFill>
        <p:spPr>
          <a:xfrm>
            <a:off x="10047978" y="5530445"/>
            <a:ext cx="2367183" cy="849757"/>
          </a:xfrm>
          <a:prstGeom prst="rect">
            <a:avLst/>
          </a:prstGeom>
        </p:spPr>
      </p:pic>
      <p:cxnSp>
        <p:nvCxnSpPr>
          <p:cNvPr id="29" name="Straight Connector 28">
            <a:extLst>
              <a:ext uri="{FF2B5EF4-FFF2-40B4-BE49-F238E27FC236}">
                <a16:creationId xmlns:a16="http://schemas.microsoft.com/office/drawing/2014/main" id="{C9DA09AD-57F1-4C7C-8670-1F61EAA9B6B8}"/>
              </a:ext>
            </a:extLst>
          </p:cNvPr>
          <p:cNvCxnSpPr>
            <a:cxnSpLocks/>
          </p:cNvCxnSpPr>
          <p:nvPr/>
        </p:nvCxnSpPr>
        <p:spPr>
          <a:xfrm>
            <a:off x="3569110" y="1265938"/>
            <a:ext cx="0" cy="474372"/>
          </a:xfrm>
          <a:prstGeom prst="line">
            <a:avLst/>
          </a:prstGeom>
          <a:ln>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10B7B4-E739-4E52-87C3-280D4C6CCFDF}"/>
              </a:ext>
            </a:extLst>
          </p:cNvPr>
          <p:cNvCxnSpPr>
            <a:cxnSpLocks/>
          </p:cNvCxnSpPr>
          <p:nvPr/>
        </p:nvCxnSpPr>
        <p:spPr>
          <a:xfrm>
            <a:off x="1728843" y="1265938"/>
            <a:ext cx="1840267" cy="0"/>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64FC098-3793-45A0-B528-AC792D1899A9}"/>
              </a:ext>
            </a:extLst>
          </p:cNvPr>
          <p:cNvCxnSpPr>
            <a:cxnSpLocks/>
          </p:cNvCxnSpPr>
          <p:nvPr/>
        </p:nvCxnSpPr>
        <p:spPr>
          <a:xfrm flipV="1">
            <a:off x="1728842" y="1265938"/>
            <a:ext cx="2" cy="2386594"/>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F8A7FAD-4C31-4B7B-8775-41C2848B9EC3}"/>
              </a:ext>
            </a:extLst>
          </p:cNvPr>
          <p:cNvCxnSpPr>
            <a:cxnSpLocks/>
          </p:cNvCxnSpPr>
          <p:nvPr/>
        </p:nvCxnSpPr>
        <p:spPr>
          <a:xfrm flipH="1">
            <a:off x="1728844" y="3652532"/>
            <a:ext cx="4546596" cy="0"/>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ECC405-B4BA-425F-B141-77C845BE0293}"/>
              </a:ext>
            </a:extLst>
          </p:cNvPr>
          <p:cNvCxnSpPr>
            <a:cxnSpLocks/>
          </p:cNvCxnSpPr>
          <p:nvPr/>
        </p:nvCxnSpPr>
        <p:spPr>
          <a:xfrm>
            <a:off x="6275439" y="3652532"/>
            <a:ext cx="0" cy="51388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56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10F841-BD6F-48FD-9376-61CCE3E8E46E}"/>
              </a:ext>
            </a:extLst>
          </p:cNvPr>
          <p:cNvSpPr txBox="1"/>
          <p:nvPr/>
        </p:nvSpPr>
        <p:spPr>
          <a:xfrm>
            <a:off x="713983" y="1350227"/>
            <a:ext cx="6425852" cy="523220"/>
          </a:xfrm>
          <a:prstGeom prst="rect">
            <a:avLst/>
          </a:prstGeom>
          <a:noFill/>
        </p:spPr>
        <p:txBody>
          <a:bodyPr wrap="square" rtlCol="0">
            <a:spAutoFit/>
          </a:bodyPr>
          <a:lstStyle/>
          <a:p>
            <a:r>
              <a:rPr lang="en-US" sz="2800" b="1" dirty="0">
                <a:solidFill>
                  <a:srgbClr val="243978"/>
                </a:solidFill>
                <a:latin typeface="Roboto" panose="02000000000000000000" pitchFamily="2" charset="0"/>
                <a:ea typeface="Roboto" panose="02000000000000000000" pitchFamily="2" charset="0"/>
                <a:cs typeface="Roboto" panose="02000000000000000000" pitchFamily="2" charset="0"/>
              </a:rPr>
              <a:t> Motivation and Scope </a:t>
            </a:r>
          </a:p>
        </p:txBody>
      </p:sp>
      <p:sp>
        <p:nvSpPr>
          <p:cNvPr id="7" name="TextBox 6">
            <a:extLst>
              <a:ext uri="{FF2B5EF4-FFF2-40B4-BE49-F238E27FC236}">
                <a16:creationId xmlns:a16="http://schemas.microsoft.com/office/drawing/2014/main" id="{53A4E464-4F6D-4834-9D28-4470E994FB6D}"/>
              </a:ext>
            </a:extLst>
          </p:cNvPr>
          <p:cNvSpPr txBox="1"/>
          <p:nvPr/>
        </p:nvSpPr>
        <p:spPr>
          <a:xfrm>
            <a:off x="581189" y="1953896"/>
            <a:ext cx="11029621"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Develop an understanding of Rocket-core and use Rocket-Chip to generate a customized System on Chip (SoC). Moreover, to modify and enhance a module based on customized specifications later.</a:t>
            </a:r>
            <a:br>
              <a:rPr lang="en-US" sz="2000" dirty="0">
                <a:latin typeface="Roboto" panose="02000000000000000000" pitchFamily="2" charset="0"/>
                <a:ea typeface="Roboto" panose="02000000000000000000" pitchFamily="2" charset="0"/>
                <a:cs typeface="Roboto" panose="02000000000000000000" pitchFamily="2" charset="0"/>
              </a:rPr>
            </a:br>
            <a:endParaRPr lang="en-US" sz="2000"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2000" dirty="0">
                <a:latin typeface="Roboto" panose="02000000000000000000"/>
                <a:ea typeface="Roboto" panose="02000000000000000000" pitchFamily="2" charset="0"/>
                <a:cs typeface="Roboto" panose="02000000000000000000" pitchFamily="2" charset="0"/>
              </a:rPr>
              <a:t>Provide a hardware  insight by  mapping it to blocks of code which highlights the wiring and back tracing of input/output by means of variables. </a:t>
            </a:r>
            <a:r>
              <a:rPr lang="en-GB" sz="2000" b="0" i="0" dirty="0">
                <a:effectLst/>
                <a:latin typeface="Roboto" panose="02000000000000000000"/>
              </a:rPr>
              <a:t>Hardware mapping provides a connection in the entire workflow between software and hardware.</a:t>
            </a:r>
          </a:p>
          <a:p>
            <a:pPr marL="285750" indent="-285750" algn="just">
              <a:buFont typeface="Arial" panose="020B0604020202020204" pitchFamily="34" charset="0"/>
              <a:buChar char="•"/>
            </a:pPr>
            <a:endParaRPr lang="en-US" sz="2000"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The Microarchitecture &amp; Software Specification (MASS) Document developed by MERL-UIT aims to present  a detailed description of Rocket-Chip Core and its micro-architecture with additional representations such as block diagrams and flowcharts.</a:t>
            </a:r>
          </a:p>
        </p:txBody>
      </p:sp>
      <p:pic>
        <p:nvPicPr>
          <p:cNvPr id="9" name="Picture 8">
            <a:extLst>
              <a:ext uri="{FF2B5EF4-FFF2-40B4-BE49-F238E27FC236}">
                <a16:creationId xmlns:a16="http://schemas.microsoft.com/office/drawing/2014/main" id="{9F3812CB-7938-40FF-81C2-979C48BA2AF7}"/>
              </a:ext>
            </a:extLst>
          </p:cNvPr>
          <p:cNvPicPr>
            <a:picLocks noChangeAspect="1"/>
          </p:cNvPicPr>
          <p:nvPr/>
        </p:nvPicPr>
        <p:blipFill>
          <a:blip r:embed="rId2"/>
          <a:srcRect/>
          <a:stretch/>
        </p:blipFill>
        <p:spPr>
          <a:xfrm>
            <a:off x="10576290" y="5689096"/>
            <a:ext cx="1804524" cy="647777"/>
          </a:xfrm>
          <a:prstGeom prst="rect">
            <a:avLst/>
          </a:prstGeom>
        </p:spPr>
      </p:pic>
    </p:spTree>
    <p:extLst>
      <p:ext uri="{BB962C8B-B14F-4D97-AF65-F5344CB8AC3E}">
        <p14:creationId xmlns:p14="http://schemas.microsoft.com/office/powerpoint/2010/main" val="3600573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BFA5F-9088-4E96-B323-D526B820C6A1}"/>
              </a:ext>
            </a:extLst>
          </p:cNvPr>
          <p:cNvSpPr>
            <a:spLocks noGrp="1"/>
          </p:cNvSpPr>
          <p:nvPr>
            <p:ph type="title"/>
          </p:nvPr>
        </p:nvSpPr>
        <p:spPr>
          <a:xfrm>
            <a:off x="6953251" y="2936127"/>
            <a:ext cx="5057774" cy="985745"/>
          </a:xfrm>
        </p:spPr>
        <p:txBody>
          <a:bodyPr vert="horz" lIns="91440" tIns="45720" rIns="91440" bIns="45720" rtlCol="0" anchor="b">
            <a:noAutofit/>
          </a:bodyPr>
          <a:lstStyle/>
          <a:p>
            <a:r>
              <a:rPr lang="en-US" sz="5400" dirty="0">
                <a:solidFill>
                  <a:srgbClr val="092864"/>
                </a:solidFill>
                <a:latin typeface="Roboto" panose="02000000000000000000"/>
                <a:ea typeface="+mj-ea"/>
                <a:cs typeface="+mj-cs"/>
              </a:rPr>
              <a:t>Blocks of SoC</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0FFC368A-93E7-444E-B33E-26A0E3E3F526}"/>
              </a:ext>
            </a:extLst>
          </p:cNvPr>
          <p:cNvPicPr>
            <a:picLocks noGrp="1" noChangeAspect="1"/>
          </p:cNvPicPr>
          <p:nvPr>
            <p:ph idx="1"/>
          </p:nvPr>
        </p:nvPicPr>
        <p:blipFill>
          <a:blip r:embed="rId2"/>
          <a:srcRect t="38" b="38"/>
          <a:stretch/>
        </p:blipFill>
        <p:spPr>
          <a:xfrm>
            <a:off x="0"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Picture 3">
            <a:extLst>
              <a:ext uri="{FF2B5EF4-FFF2-40B4-BE49-F238E27FC236}">
                <a16:creationId xmlns:a16="http://schemas.microsoft.com/office/drawing/2014/main" id="{20E76714-9810-4E53-93E8-AE9D59D3DC0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759634943"/>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DCED-09D4-4C47-9484-1718CF7469ED}"/>
              </a:ext>
            </a:extLst>
          </p:cNvPr>
          <p:cNvSpPr>
            <a:spLocks noGrp="1"/>
          </p:cNvSpPr>
          <p:nvPr>
            <p:ph type="title"/>
          </p:nvPr>
        </p:nvSpPr>
        <p:spPr>
          <a:xfrm>
            <a:off x="7464614" y="1984443"/>
            <a:ext cx="4087306" cy="2889114"/>
          </a:xfrm>
        </p:spPr>
        <p:txBody>
          <a:bodyPr vert="horz" lIns="91440" tIns="45720" rIns="91440" bIns="45720" rtlCol="0" anchor="b">
            <a:normAutofit/>
          </a:bodyPr>
          <a:lstStyle/>
          <a:p>
            <a:r>
              <a:rPr lang="en-US" dirty="0">
                <a:solidFill>
                  <a:srgbClr val="092864"/>
                </a:solidFill>
                <a:latin typeface="Roboto" panose="02000000000000000000"/>
                <a:ea typeface="+mj-ea"/>
                <a:cs typeface="+mj-cs"/>
              </a:rPr>
              <a:t>At this point our Aghaz SoC is successfully configured and ready to be built</a:t>
            </a:r>
            <a:endParaRPr lang="en-US" sz="3800" dirty="0">
              <a:solidFill>
                <a:srgbClr val="092864"/>
              </a:solidFill>
              <a:latin typeface="Roboto" panose="02000000000000000000"/>
              <a:ea typeface="+mj-ea"/>
              <a:cs typeface="+mj-cs"/>
            </a:endParaRPr>
          </a:p>
        </p:txBody>
      </p:sp>
      <p:sp>
        <p:nvSpPr>
          <p:cNvPr id="21"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4D9370D8-C091-4620-830C-34CEBA163A04}"/>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9" name="Picture 8">
            <a:extLst>
              <a:ext uri="{FF2B5EF4-FFF2-40B4-BE49-F238E27FC236}">
                <a16:creationId xmlns:a16="http://schemas.microsoft.com/office/drawing/2014/main" id="{605FF7CB-EC99-4891-9B2A-B061E6224D78}"/>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637470448"/>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9034-EFE7-4EE1-BCD1-8EE3A50E6861}"/>
              </a:ext>
            </a:extLst>
          </p:cNvPr>
          <p:cNvSpPr>
            <a:spLocks noGrp="1"/>
          </p:cNvSpPr>
          <p:nvPr>
            <p:ph type="title"/>
          </p:nvPr>
        </p:nvSpPr>
        <p:spPr>
          <a:xfrm>
            <a:off x="7188052" y="1783959"/>
            <a:ext cx="4727385" cy="2889114"/>
          </a:xfrm>
        </p:spPr>
        <p:txBody>
          <a:bodyPr vert="horz" lIns="91440" tIns="45720" rIns="91440" bIns="45720" rtlCol="0" anchor="b">
            <a:normAutofit/>
          </a:bodyPr>
          <a:lstStyle/>
          <a:p>
            <a:r>
              <a:rPr lang="en-US" dirty="0">
                <a:solidFill>
                  <a:srgbClr val="092864"/>
                </a:solidFill>
                <a:latin typeface="Roboto" panose="02000000000000000000"/>
                <a:ea typeface="+mj-ea"/>
                <a:cs typeface="+mj-cs"/>
              </a:rPr>
              <a:t>Configuring an SoC to your Requirements in a quick process by means of this MAS Document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E29527B-47E6-4DC7-827A-B8C0868720D9}"/>
              </a:ext>
            </a:extLst>
          </p:cNvPr>
          <p:cNvPicPr>
            <a:picLocks noGrp="1" noChangeAspect="1"/>
          </p:cNvPicPr>
          <p:nvPr>
            <p:ph idx="1"/>
          </p:nvPr>
        </p:nvPicPr>
        <p:blipFill>
          <a:blip r:embed="rId2"/>
          <a:srcRect t="1772" b="177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Picture 3">
            <a:extLst>
              <a:ext uri="{FF2B5EF4-FFF2-40B4-BE49-F238E27FC236}">
                <a16:creationId xmlns:a16="http://schemas.microsoft.com/office/drawing/2014/main" id="{8D9EAAD7-F682-495F-AB32-E43CF8779FCA}"/>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853415124"/>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38A39-3A4F-4A3A-8050-1E7F37E5BCE4}"/>
              </a:ext>
            </a:extLst>
          </p:cNvPr>
          <p:cNvSpPr>
            <a:spLocks noGrp="1"/>
          </p:cNvSpPr>
          <p:nvPr>
            <p:ph type="title"/>
          </p:nvPr>
        </p:nvSpPr>
        <p:spPr>
          <a:xfrm>
            <a:off x="7188052" y="993914"/>
            <a:ext cx="4753891" cy="2531164"/>
          </a:xfrm>
        </p:spPr>
        <p:txBody>
          <a:bodyPr vert="horz" lIns="91440" tIns="45720" rIns="91440" bIns="45720" rtlCol="0" anchor="b">
            <a:noAutofit/>
          </a:bodyPr>
          <a:lstStyle/>
          <a:p>
            <a:pPr algn="r"/>
            <a:r>
              <a:rPr lang="en-US" sz="1400" dirty="0"/>
              <a:t>Acknowledgements</a:t>
            </a:r>
            <a:br>
              <a:rPr lang="en-US" sz="1400" dirty="0"/>
            </a:br>
            <a:br>
              <a:rPr lang="en-US" sz="1400" dirty="0"/>
            </a:br>
            <a:r>
              <a:rPr lang="en-US" sz="1400" b="0" dirty="0"/>
              <a:t>This Document was made possible with the counselling, guidance and support of </a:t>
            </a:r>
            <a:r>
              <a:rPr lang="en-US" sz="1400" b="0" dirty="0" err="1"/>
              <a:t>Dr.Roomi</a:t>
            </a:r>
            <a:r>
              <a:rPr lang="en-US" sz="1400" b="0" dirty="0"/>
              <a:t> Naqvi, Dr Ali Ahmed Ansari, and Farhan Ahmed Karim. Without their encouragement and guidance, this could not be possible. </a:t>
            </a:r>
            <a:br>
              <a:rPr lang="en-US" sz="1400" b="0" dirty="0"/>
            </a:br>
            <a:r>
              <a:rPr lang="en-US" sz="1400" b="0" dirty="0"/>
              <a:t> </a:t>
            </a:r>
            <a:br>
              <a:rPr lang="en-US" sz="1400" b="0" dirty="0"/>
            </a:br>
            <a:r>
              <a:rPr lang="en-US" sz="1400" b="0" dirty="0"/>
              <a:t>This Document was created under the Lead of Uzair Khan,  along with the team of collaborators/ interns under him that gave their level best under the supervision of such experienced mentors</a:t>
            </a:r>
            <a:r>
              <a:rPr lang="en-US" sz="1300" b="0" dirty="0"/>
              <a: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C659F4F2-B863-48D4-B5F4-A6B81A76BA88}"/>
              </a:ext>
            </a:extLst>
          </p:cNvPr>
          <p:cNvPicPr>
            <a:picLocks noGrp="1" noChangeAspect="1"/>
          </p:cNvPicPr>
          <p:nvPr>
            <p:ph idx="1"/>
          </p:nvPr>
        </p:nvPicPr>
        <p:blipFill>
          <a:blip r:embed="rId2"/>
          <a:srcRect t="1772" b="177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graphicFrame>
        <p:nvGraphicFramePr>
          <p:cNvPr id="7" name="Table 8">
            <a:extLst>
              <a:ext uri="{FF2B5EF4-FFF2-40B4-BE49-F238E27FC236}">
                <a16:creationId xmlns:a16="http://schemas.microsoft.com/office/drawing/2014/main" id="{44AB5B7D-E6DE-4443-9D5F-A8450CCB3512}"/>
              </a:ext>
            </a:extLst>
          </p:cNvPr>
          <p:cNvGraphicFramePr>
            <a:graphicFrameLocks noGrp="1"/>
          </p:cNvGraphicFramePr>
          <p:nvPr>
            <p:extLst>
              <p:ext uri="{D42A27DB-BD31-4B8C-83A1-F6EECF244321}">
                <p14:modId xmlns:p14="http://schemas.microsoft.com/office/powerpoint/2010/main" val="2370515718"/>
              </p:ext>
            </p:extLst>
          </p:nvPr>
        </p:nvGraphicFramePr>
        <p:xfrm>
          <a:off x="6785333" y="3380987"/>
          <a:ext cx="2806169" cy="2743200"/>
        </p:xfrm>
        <a:graphic>
          <a:graphicData uri="http://schemas.openxmlformats.org/drawingml/2006/table">
            <a:tbl>
              <a:tblPr firstRow="1" bandRow="1">
                <a:tableStyleId>{C083E6E3-FA7D-4D7B-A595-EF9225AFEA82}</a:tableStyleId>
              </a:tblPr>
              <a:tblGrid>
                <a:gridCol w="2806169">
                  <a:extLst>
                    <a:ext uri="{9D8B030D-6E8A-4147-A177-3AD203B41FA5}">
                      <a16:colId xmlns:a16="http://schemas.microsoft.com/office/drawing/2014/main" val="117048626"/>
                    </a:ext>
                  </a:extLst>
                </a:gridCol>
              </a:tblGrid>
              <a:tr h="256720">
                <a:tc>
                  <a:txBody>
                    <a:bodyPr/>
                    <a:lstStyle/>
                    <a:p>
                      <a:r>
                        <a:rPr lang="en-US" sz="1400" dirty="0">
                          <a:solidFill>
                            <a:schemeClr val="bg1"/>
                          </a:solidFill>
                          <a:latin typeface="Roboto" panose="02000000000000000000"/>
                        </a:rPr>
                        <a:t>Team Members</a:t>
                      </a:r>
                    </a:p>
                  </a:txBody>
                  <a:tcPr/>
                </a:tc>
                <a:extLst>
                  <a:ext uri="{0D108BD9-81ED-4DB2-BD59-A6C34878D82A}">
                    <a16:rowId xmlns:a16="http://schemas.microsoft.com/office/drawing/2014/main" val="2588988322"/>
                  </a:ext>
                </a:extLst>
              </a:tr>
              <a:tr h="256720">
                <a:tc>
                  <a:txBody>
                    <a:bodyPr/>
                    <a:lstStyle/>
                    <a:p>
                      <a:r>
                        <a:rPr lang="en-US" sz="1400" dirty="0">
                          <a:solidFill>
                            <a:schemeClr val="bg1"/>
                          </a:solidFill>
                          <a:latin typeface="Roboto" panose="02000000000000000000"/>
                        </a:rPr>
                        <a:t>Waleed Waseem</a:t>
                      </a:r>
                    </a:p>
                  </a:txBody>
                  <a:tcPr/>
                </a:tc>
                <a:extLst>
                  <a:ext uri="{0D108BD9-81ED-4DB2-BD59-A6C34878D82A}">
                    <a16:rowId xmlns:a16="http://schemas.microsoft.com/office/drawing/2014/main" val="1626774326"/>
                  </a:ext>
                </a:extLst>
              </a:tr>
              <a:tr h="256720">
                <a:tc>
                  <a:txBody>
                    <a:bodyPr/>
                    <a:lstStyle/>
                    <a:p>
                      <a:r>
                        <a:rPr lang="en-US" sz="1400" dirty="0">
                          <a:solidFill>
                            <a:schemeClr val="bg1"/>
                          </a:solidFill>
                          <a:latin typeface="Roboto" panose="02000000000000000000"/>
                        </a:rPr>
                        <a:t>Shahzaib Kashif</a:t>
                      </a:r>
                    </a:p>
                  </a:txBody>
                  <a:tcPr/>
                </a:tc>
                <a:extLst>
                  <a:ext uri="{0D108BD9-81ED-4DB2-BD59-A6C34878D82A}">
                    <a16:rowId xmlns:a16="http://schemas.microsoft.com/office/drawing/2014/main" val="2041949346"/>
                  </a:ext>
                </a:extLst>
              </a:tr>
              <a:tr h="256720">
                <a:tc>
                  <a:txBody>
                    <a:bodyPr/>
                    <a:lstStyle/>
                    <a:p>
                      <a:r>
                        <a:rPr lang="en-US" sz="1400" dirty="0">
                          <a:solidFill>
                            <a:schemeClr val="bg1"/>
                          </a:solidFill>
                          <a:latin typeface="Roboto" panose="02000000000000000000"/>
                        </a:rPr>
                        <a:t>Talha Ahmed</a:t>
                      </a:r>
                    </a:p>
                  </a:txBody>
                  <a:tcPr/>
                </a:tc>
                <a:extLst>
                  <a:ext uri="{0D108BD9-81ED-4DB2-BD59-A6C34878D82A}">
                    <a16:rowId xmlns:a16="http://schemas.microsoft.com/office/drawing/2014/main" val="2540200615"/>
                  </a:ext>
                </a:extLst>
              </a:tr>
              <a:tr h="256720">
                <a:tc>
                  <a:txBody>
                    <a:bodyPr/>
                    <a:lstStyle/>
                    <a:p>
                      <a:r>
                        <a:rPr lang="en-US" sz="1400" dirty="0">
                          <a:solidFill>
                            <a:schemeClr val="bg1"/>
                          </a:solidFill>
                          <a:latin typeface="Roboto" panose="02000000000000000000"/>
                        </a:rPr>
                        <a:t>Mohsin Raza</a:t>
                      </a:r>
                    </a:p>
                  </a:txBody>
                  <a:tcPr/>
                </a:tc>
                <a:extLst>
                  <a:ext uri="{0D108BD9-81ED-4DB2-BD59-A6C34878D82A}">
                    <a16:rowId xmlns:a16="http://schemas.microsoft.com/office/drawing/2014/main" val="908000469"/>
                  </a:ext>
                </a:extLst>
              </a:tr>
              <a:tr h="256720">
                <a:tc>
                  <a:txBody>
                    <a:bodyPr/>
                    <a:lstStyle/>
                    <a:p>
                      <a:r>
                        <a:rPr lang="en-US" sz="1400" dirty="0">
                          <a:solidFill>
                            <a:schemeClr val="bg1"/>
                          </a:solidFill>
                          <a:latin typeface="Roboto" panose="02000000000000000000"/>
                        </a:rPr>
                        <a:t>Muhammad Shahzaib</a:t>
                      </a:r>
                    </a:p>
                  </a:txBody>
                  <a:tcPr/>
                </a:tc>
                <a:extLst>
                  <a:ext uri="{0D108BD9-81ED-4DB2-BD59-A6C34878D82A}">
                    <a16:rowId xmlns:a16="http://schemas.microsoft.com/office/drawing/2014/main" val="1076225995"/>
                  </a:ext>
                </a:extLst>
              </a:tr>
              <a:tr h="256720">
                <a:tc>
                  <a:txBody>
                    <a:bodyPr/>
                    <a:lstStyle/>
                    <a:p>
                      <a:r>
                        <a:rPr lang="en-US" sz="1400" dirty="0">
                          <a:solidFill>
                            <a:schemeClr val="bg1"/>
                          </a:solidFill>
                          <a:latin typeface="Roboto" panose="02000000000000000000"/>
                        </a:rPr>
                        <a:t>Syeda Fizza Jaffery</a:t>
                      </a:r>
                    </a:p>
                  </a:txBody>
                  <a:tcPr/>
                </a:tc>
                <a:extLst>
                  <a:ext uri="{0D108BD9-81ED-4DB2-BD59-A6C34878D82A}">
                    <a16:rowId xmlns:a16="http://schemas.microsoft.com/office/drawing/2014/main" val="1866917357"/>
                  </a:ext>
                </a:extLst>
              </a:tr>
              <a:tr h="256720">
                <a:tc>
                  <a:txBody>
                    <a:bodyPr/>
                    <a:lstStyle/>
                    <a:p>
                      <a:r>
                        <a:rPr lang="en-US" sz="1400" dirty="0">
                          <a:solidFill>
                            <a:schemeClr val="bg1"/>
                          </a:solidFill>
                          <a:latin typeface="Roboto" panose="02000000000000000000"/>
                        </a:rPr>
                        <a:t>Almas Ibrahim</a:t>
                      </a:r>
                    </a:p>
                  </a:txBody>
                  <a:tcPr/>
                </a:tc>
                <a:extLst>
                  <a:ext uri="{0D108BD9-81ED-4DB2-BD59-A6C34878D82A}">
                    <a16:rowId xmlns:a16="http://schemas.microsoft.com/office/drawing/2014/main" val="779120538"/>
                  </a:ext>
                </a:extLst>
              </a:tr>
              <a:tr h="256720">
                <a:tc>
                  <a:txBody>
                    <a:bodyPr/>
                    <a:lstStyle/>
                    <a:p>
                      <a:r>
                        <a:rPr lang="en-US" sz="1400" dirty="0">
                          <a:solidFill>
                            <a:schemeClr val="bg1"/>
                          </a:solidFill>
                          <a:latin typeface="Roboto" panose="02000000000000000000"/>
                        </a:rPr>
                        <a:t>Ubab Nadeem</a:t>
                      </a:r>
                    </a:p>
                  </a:txBody>
                  <a:tcPr/>
                </a:tc>
                <a:extLst>
                  <a:ext uri="{0D108BD9-81ED-4DB2-BD59-A6C34878D82A}">
                    <a16:rowId xmlns:a16="http://schemas.microsoft.com/office/drawing/2014/main" val="2305534205"/>
                  </a:ext>
                </a:extLst>
              </a:tr>
            </a:tbl>
          </a:graphicData>
        </a:graphic>
      </p:graphicFrame>
      <p:pic>
        <p:nvPicPr>
          <p:cNvPr id="6" name="Picture 5">
            <a:extLst>
              <a:ext uri="{FF2B5EF4-FFF2-40B4-BE49-F238E27FC236}">
                <a16:creationId xmlns:a16="http://schemas.microsoft.com/office/drawing/2014/main" id="{9CF598B2-1499-462D-A950-4E981176D054}"/>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01034500"/>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AF4810-0D21-4595-A667-ADFF9593BEB4}"/>
              </a:ext>
            </a:extLst>
          </p:cNvPr>
          <p:cNvPicPr>
            <a:picLocks noChangeAspect="1"/>
          </p:cNvPicPr>
          <p:nvPr/>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97EF9D64-B15E-8847-9EA8-C31D98ECEEEC}"/>
              </a:ext>
            </a:extLst>
          </p:cNvPr>
          <p:cNvSpPr txBox="1"/>
          <p:nvPr/>
        </p:nvSpPr>
        <p:spPr>
          <a:xfrm>
            <a:off x="349497" y="1423743"/>
            <a:ext cx="6751529"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5" name="TextBox 4">
            <a:extLst>
              <a:ext uri="{FF2B5EF4-FFF2-40B4-BE49-F238E27FC236}">
                <a16:creationId xmlns:a16="http://schemas.microsoft.com/office/drawing/2014/main" id="{9C43CF45-0F35-4C1F-8DD6-61F8068F9F89}"/>
              </a:ext>
            </a:extLst>
          </p:cNvPr>
          <p:cNvSpPr txBox="1"/>
          <p:nvPr/>
        </p:nvSpPr>
        <p:spPr>
          <a:xfrm>
            <a:off x="1745911" y="2861961"/>
            <a:ext cx="8700178" cy="1815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40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Thank you for joining us.</a:t>
            </a:r>
          </a:p>
          <a:p>
            <a:pPr algn="ctr">
              <a:lnSpc>
                <a:spcPct val="150000"/>
              </a:lnSpc>
            </a:pPr>
            <a:r>
              <a:rPr lang="en-US" sz="24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Contribute to the RISC-V conversation on social!</a:t>
            </a:r>
          </a:p>
          <a:p>
            <a:pPr algn="ctr">
              <a:lnSpc>
                <a:spcPct val="150000"/>
              </a:lnSpc>
            </a:pPr>
            <a:r>
              <a:rPr lang="en-US" sz="24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 </a:t>
            </a:r>
            <a:r>
              <a:rPr lang="en-US" sz="2400"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#RISCVSUMMIT @</a:t>
            </a:r>
            <a:r>
              <a:rPr lang="en-US" sz="2400" b="1" dirty="0" err="1">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risc_v</a:t>
            </a:r>
            <a:endParaRPr lang="en-US" sz="3600"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endParaRPr>
          </a:p>
        </p:txBody>
      </p:sp>
      <p:sp>
        <p:nvSpPr>
          <p:cNvPr id="3" name="Rectangle 2">
            <a:extLst>
              <a:ext uri="{FF2B5EF4-FFF2-40B4-BE49-F238E27FC236}">
                <a16:creationId xmlns:a16="http://schemas.microsoft.com/office/drawing/2014/main" id="{B495C235-6851-4661-AB53-18CF8F780DF7}"/>
              </a:ext>
            </a:extLst>
          </p:cNvPr>
          <p:cNvSpPr/>
          <p:nvPr/>
        </p:nvSpPr>
        <p:spPr>
          <a:xfrm>
            <a:off x="9827812" y="501245"/>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id="{301B5253-4BE0-4CC4-89B4-B33E98B823F2}"/>
              </a:ext>
            </a:extLst>
          </p:cNvPr>
          <p:cNvPicPr>
            <a:picLocks noChangeAspect="1"/>
          </p:cNvPicPr>
          <p:nvPr/>
        </p:nvPicPr>
        <p:blipFill>
          <a:blip r:embed="rId3"/>
          <a:srcRect/>
          <a:stretch/>
        </p:blipFill>
        <p:spPr>
          <a:xfrm>
            <a:off x="9911791" y="501245"/>
            <a:ext cx="2367183" cy="849757"/>
          </a:xfrm>
          <a:prstGeom prst="rect">
            <a:avLst/>
          </a:prstGeom>
        </p:spPr>
      </p:pic>
    </p:spTree>
    <p:extLst>
      <p:ext uri="{BB962C8B-B14F-4D97-AF65-F5344CB8AC3E}">
        <p14:creationId xmlns:p14="http://schemas.microsoft.com/office/powerpoint/2010/main" val="24971308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hlinkClick r:id="rId2"/>
              </a:rPr>
              <a:t>https://docs.boom-core.org/en/latest/sections/intro-overview/rocket-chip.html</a:t>
            </a:r>
            <a:endParaRPr lang="en-US" dirty="0"/>
          </a:p>
          <a:p>
            <a:endParaRPr lang="en-US" dirty="0"/>
          </a:p>
        </p:txBody>
      </p:sp>
      <p:pic>
        <p:nvPicPr>
          <p:cNvPr id="17" name="Picture 16">
            <a:extLst>
              <a:ext uri="{FF2B5EF4-FFF2-40B4-BE49-F238E27FC236}">
                <a16:creationId xmlns:a16="http://schemas.microsoft.com/office/drawing/2014/main" id="{65FC722B-5F7E-45F3-85F6-EFCB8DE3EA61}"/>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778835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969" y="1035102"/>
            <a:ext cx="10515600" cy="584901"/>
          </a:xfrm>
        </p:spPr>
        <p:txBody>
          <a:bodyPr/>
          <a:lstStyle/>
          <a:p>
            <a:r>
              <a:rPr lang="en-GB" dirty="0"/>
              <a:t>Methodology</a:t>
            </a:r>
            <a:endParaRPr lang="en-US" dirty="0"/>
          </a:p>
        </p:txBody>
      </p:sp>
      <p:sp>
        <p:nvSpPr>
          <p:cNvPr id="3" name="Content Placeholder 2"/>
          <p:cNvSpPr>
            <a:spLocks noGrp="1"/>
          </p:cNvSpPr>
          <p:nvPr>
            <p:ph idx="1"/>
          </p:nvPr>
        </p:nvSpPr>
        <p:spPr>
          <a:xfrm>
            <a:off x="639027" y="1627552"/>
            <a:ext cx="10515600" cy="4195346"/>
          </a:xfrm>
        </p:spPr>
        <p:txBody>
          <a:bodyPr>
            <a:noAutofit/>
          </a:bodyPr>
          <a:lstStyle/>
          <a:p>
            <a:r>
              <a:rPr lang="en-US" sz="2400" dirty="0"/>
              <a:t>Decoded basic modules of Rocket-Core by understanding its code with the help of Scala and Chisel expertise. </a:t>
            </a:r>
            <a:br>
              <a:rPr lang="en-US" sz="2400" dirty="0"/>
            </a:br>
            <a:endParaRPr lang="en-US" sz="2400" dirty="0"/>
          </a:p>
          <a:p>
            <a:r>
              <a:rPr lang="en-US" sz="2400" dirty="0"/>
              <a:t>Represented the code flow through flow charts, class diagram and  block diagrams. </a:t>
            </a:r>
            <a:br>
              <a:rPr lang="en-US" sz="2400" dirty="0"/>
            </a:br>
            <a:endParaRPr lang="en-US" sz="2400" dirty="0"/>
          </a:p>
          <a:p>
            <a:r>
              <a:rPr lang="en-US" sz="2400" dirty="0"/>
              <a:t>These diagrams and understandings were then ported into the Micro Architecture Specification (MAS) document. </a:t>
            </a:r>
            <a:br>
              <a:rPr lang="en-US" sz="2400" dirty="0"/>
            </a:br>
            <a:endParaRPr lang="en-US" sz="2400" dirty="0"/>
          </a:p>
          <a:p>
            <a:r>
              <a:rPr lang="en-US" sz="2400" dirty="0"/>
              <a:t>Used the MAS Document together with Rocket-Chip generator to generate </a:t>
            </a:r>
            <a:r>
              <a:rPr lang="en-US" sz="2400" b="1" dirty="0"/>
              <a:t>Aghaz(</a:t>
            </a:r>
            <a:r>
              <a:rPr lang="en-US" sz="2400" b="1" dirty="0">
                <a:latin typeface="Roboto" panose="02000000000000000000"/>
                <a:ea typeface="+mj-ea"/>
                <a:cs typeface="+mj-cs"/>
              </a:rPr>
              <a:t>آغاز)</a:t>
            </a:r>
            <a:r>
              <a:rPr lang="en-US" sz="2400" b="1" dirty="0"/>
              <a:t>  </a:t>
            </a:r>
            <a:r>
              <a:rPr lang="en-US" sz="2400" dirty="0"/>
              <a:t>SoC</a:t>
            </a:r>
          </a:p>
        </p:txBody>
      </p:sp>
      <p:pic>
        <p:nvPicPr>
          <p:cNvPr id="8" name="Picture 7">
            <a:extLst>
              <a:ext uri="{FF2B5EF4-FFF2-40B4-BE49-F238E27FC236}">
                <a16:creationId xmlns:a16="http://schemas.microsoft.com/office/drawing/2014/main" id="{01983FC9-8E01-4B66-A907-43783B33D40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3006992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E3B99C-876B-4CF0-BA56-7A277DF8F9DF}"/>
              </a:ext>
            </a:extLst>
          </p:cNvPr>
          <p:cNvPicPr>
            <a:picLocks noChangeAspect="1"/>
          </p:cNvPicPr>
          <p:nvPr/>
        </p:nvPicPr>
        <p:blipFill rotWithShape="1">
          <a:blip r:embed="rId3"/>
          <a:srcRect/>
          <a:stretch/>
        </p:blipFill>
        <p:spPr>
          <a:xfrm>
            <a:off x="-3047" y="10"/>
            <a:ext cx="12191999" cy="6857990"/>
          </a:xfrm>
          <a:prstGeom prst="rect">
            <a:avLst/>
          </a:prstGeom>
        </p:spPr>
      </p:pic>
      <p:sp>
        <p:nvSpPr>
          <p:cNvPr id="5" name="Title 1">
            <a:extLst>
              <a:ext uri="{FF2B5EF4-FFF2-40B4-BE49-F238E27FC236}">
                <a16:creationId xmlns:a16="http://schemas.microsoft.com/office/drawing/2014/main" id="{ACC4C218-419E-43FA-B891-5C2B864E02CE}"/>
              </a:ext>
            </a:extLst>
          </p:cNvPr>
          <p:cNvSpPr>
            <a:spLocks noGrp="1"/>
          </p:cNvSpPr>
          <p:nvPr>
            <p:ph type="title"/>
          </p:nvPr>
        </p:nvSpPr>
        <p:spPr>
          <a:xfrm>
            <a:off x="1927122" y="3066189"/>
            <a:ext cx="7867675" cy="1444971"/>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r>
              <a:rPr lang="en-US" sz="5400" dirty="0">
                <a:solidFill>
                  <a:srgbClr val="FFFFFF"/>
                </a:solidFill>
                <a:latin typeface="Proxima Nova A Extra Condensed " panose="02000506030000020004"/>
                <a:ea typeface="+mj-ea"/>
                <a:cs typeface="+mj-cs"/>
              </a:rPr>
              <a:t>Basics of Rocket-Chip</a:t>
            </a:r>
          </a:p>
        </p:txBody>
      </p:sp>
    </p:spTree>
    <p:extLst>
      <p:ext uri="{BB962C8B-B14F-4D97-AF65-F5344CB8AC3E}">
        <p14:creationId xmlns:p14="http://schemas.microsoft.com/office/powerpoint/2010/main" val="282507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61" y="483858"/>
            <a:ext cx="5079009" cy="819823"/>
          </a:xfrm>
        </p:spPr>
        <p:txBody>
          <a:bodyPr>
            <a:noAutofit/>
          </a:bodyPr>
          <a:lstStyle/>
          <a:p>
            <a:r>
              <a:rPr lang="en-GB" dirty="0"/>
              <a:t>Rocket-Chip Overview</a:t>
            </a:r>
            <a:endParaRPr lang="en-US" dirty="0"/>
          </a:p>
        </p:txBody>
      </p:sp>
      <p:sp>
        <p:nvSpPr>
          <p:cNvPr id="6" name="Content Placeholder 2">
            <a:extLst>
              <a:ext uri="{FF2B5EF4-FFF2-40B4-BE49-F238E27FC236}">
                <a16:creationId xmlns:a16="http://schemas.microsoft.com/office/drawing/2014/main" id="{1DA19493-72BC-4BA2-99CE-D41D6FEA0B1C}"/>
              </a:ext>
            </a:extLst>
          </p:cNvPr>
          <p:cNvSpPr txBox="1">
            <a:spLocks/>
          </p:cNvSpPr>
          <p:nvPr/>
        </p:nvSpPr>
        <p:spPr>
          <a:xfrm>
            <a:off x="420080" y="1180416"/>
            <a:ext cx="7716002" cy="45553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Rocket-Chip is a configurable SoC generator framework which creates a system of single or multiple processor cores, caches, on-chip busses, individual buses and bus interconnections</a:t>
            </a:r>
          </a:p>
          <a:p>
            <a:r>
              <a:rPr lang="en-GB" sz="1600" dirty="0">
                <a:latin typeface="Roboto" panose="02000000000000000000"/>
              </a:rPr>
              <a:t>Rocket-Chip framework is implemented in Chisel: </a:t>
            </a:r>
            <a:r>
              <a:rPr lang="en-US" sz="1600" b="0" i="0" dirty="0">
                <a:solidFill>
                  <a:srgbClr val="24292E"/>
                </a:solidFill>
                <a:effectLst/>
                <a:latin typeface="Roboto" panose="02000000000000000000"/>
              </a:rPr>
              <a:t>an open-source hardware construction language </a:t>
            </a:r>
            <a:r>
              <a:rPr lang="en-GB" sz="1600" b="0" i="0" dirty="0">
                <a:solidFill>
                  <a:srgbClr val="24292E"/>
                </a:solidFill>
                <a:effectLst/>
                <a:latin typeface="Roboto" panose="02000000000000000000"/>
              </a:rPr>
              <a:t>embedded in</a:t>
            </a:r>
            <a:r>
              <a:rPr lang="en-GB" sz="1600" dirty="0">
                <a:latin typeface="Roboto" panose="02000000000000000000"/>
              </a:rPr>
              <a:t> scala.  Chisel</a:t>
            </a:r>
            <a:r>
              <a:rPr lang="en-GB" sz="1600" b="0" i="0" dirty="0">
                <a:effectLst/>
                <a:latin typeface="Roboto" panose="02000000000000000000"/>
              </a:rPr>
              <a:t> </a:t>
            </a:r>
            <a:r>
              <a:rPr lang="en-GB" sz="1600" dirty="0">
                <a:latin typeface="Roboto" panose="02000000000000000000"/>
              </a:rPr>
              <a:t>enables </a:t>
            </a:r>
            <a:r>
              <a:rPr lang="en-GB" sz="1600" b="0" i="0" dirty="0">
                <a:effectLst/>
                <a:latin typeface="Roboto" panose="02000000000000000000"/>
              </a:rPr>
              <a:t>generation of parameterizable digital hardware circuits</a:t>
            </a:r>
          </a:p>
          <a:p>
            <a:r>
              <a:rPr lang="en-GB" sz="1600" dirty="0"/>
              <a:t>Chisel generated circuits are then transformed into an intermediate representation (IR) thru FIRRTL. This representation is then further transformed by the FIRRTL parser into Verilog</a:t>
            </a:r>
            <a:endParaRPr lang="en-US" sz="1600" dirty="0"/>
          </a:p>
          <a:p>
            <a:r>
              <a:rPr lang="en-US" sz="1600" dirty="0"/>
              <a:t>An SoC however needs some additional devices which include (UART, GPIO etc.) that have not been accommodated in the Rocket-Chip repository which can be viewed at </a:t>
            </a:r>
            <a:r>
              <a:rPr lang="en-US" sz="1600" dirty="0" err="1">
                <a:hlinkClick r:id="rId2"/>
              </a:rPr>
              <a:t>sifive</a:t>
            </a:r>
            <a:r>
              <a:rPr lang="en-US" sz="1600" dirty="0">
                <a:hlinkClick r:id="rId2"/>
              </a:rPr>
              <a:t>/</a:t>
            </a:r>
            <a:r>
              <a:rPr lang="en-US" sz="1600" dirty="0" err="1">
                <a:hlinkClick r:id="rId2"/>
              </a:rPr>
              <a:t>sifive</a:t>
            </a:r>
            <a:r>
              <a:rPr lang="en-US" sz="1600" dirty="0">
                <a:hlinkClick r:id="rId2"/>
              </a:rPr>
              <a:t>-blocks</a:t>
            </a:r>
            <a:r>
              <a:rPr lang="en-US" sz="1600" dirty="0"/>
              <a:t>. </a:t>
            </a:r>
          </a:p>
          <a:p>
            <a:r>
              <a:rPr lang="en-US" sz="1600" dirty="0"/>
              <a:t>To add these modules we have to understand the diplomacy of Rocket-Chip. Diplomacy is a Scala run-time parameter negotiation and generation mechanism. It</a:t>
            </a:r>
            <a:r>
              <a:rPr lang="en-GB" sz="1600" dirty="0"/>
              <a:t> </a:t>
            </a:r>
            <a:r>
              <a:rPr lang="en-US" sz="1600" dirty="0"/>
              <a:t>is implemented in Chisel language and heavily leverages the software engineering features provided by Chisel (Scala).</a:t>
            </a:r>
            <a:endParaRPr lang="en-GB" sz="1600" dirty="0"/>
          </a:p>
        </p:txBody>
      </p:sp>
      <p:pic>
        <p:nvPicPr>
          <p:cNvPr id="8" name="Content Placeholder 7" descr="Diagram&#10;&#10;Description automatically generated">
            <a:extLst>
              <a:ext uri="{FF2B5EF4-FFF2-40B4-BE49-F238E27FC236}">
                <a16:creationId xmlns:a16="http://schemas.microsoft.com/office/drawing/2014/main" id="{F3974A47-9F1F-4341-9865-26CC4C403F48}"/>
              </a:ext>
            </a:extLst>
          </p:cNvPr>
          <p:cNvPicPr>
            <a:picLocks noGrp="1" noChangeAspect="1"/>
          </p:cNvPicPr>
          <p:nvPr>
            <p:ph idx="1"/>
          </p:nvPr>
        </p:nvPicPr>
        <p:blipFill rotWithShape="1">
          <a:blip r:embed="rId3"/>
          <a:srcRect l="13818" t="13828" r="9780" b="6127"/>
          <a:stretch/>
        </p:blipFill>
        <p:spPr>
          <a:xfrm>
            <a:off x="8136082" y="1122218"/>
            <a:ext cx="3820548" cy="5180613"/>
          </a:xfrm>
        </p:spPr>
      </p:pic>
      <p:pic>
        <p:nvPicPr>
          <p:cNvPr id="3" name="Picture 2">
            <a:extLst>
              <a:ext uri="{FF2B5EF4-FFF2-40B4-BE49-F238E27FC236}">
                <a16:creationId xmlns:a16="http://schemas.microsoft.com/office/drawing/2014/main" id="{6AA94BB5-D45D-4F81-B0B0-870F232E3B18}"/>
              </a:ext>
            </a:extLst>
          </p:cNvPr>
          <p:cNvPicPr>
            <a:picLocks noChangeAspect="1"/>
          </p:cNvPicPr>
          <p:nvPr/>
        </p:nvPicPr>
        <p:blipFill>
          <a:blip r:embed="rId4"/>
          <a:srcRect/>
          <a:stretch/>
        </p:blipFill>
        <p:spPr>
          <a:xfrm>
            <a:off x="0" y="5530445"/>
            <a:ext cx="2367183" cy="849757"/>
          </a:xfrm>
          <a:prstGeom prst="rect">
            <a:avLst/>
          </a:prstGeom>
        </p:spPr>
      </p:pic>
    </p:spTree>
    <p:extLst>
      <p:ext uri="{BB962C8B-B14F-4D97-AF65-F5344CB8AC3E}">
        <p14:creationId xmlns:p14="http://schemas.microsoft.com/office/powerpoint/2010/main" val="3278083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5017-C76A-4892-ADDA-610CFAE943E5}"/>
              </a:ext>
            </a:extLst>
          </p:cNvPr>
          <p:cNvSpPr>
            <a:spLocks noGrp="1"/>
          </p:cNvSpPr>
          <p:nvPr>
            <p:ph type="title"/>
          </p:nvPr>
        </p:nvSpPr>
        <p:spPr/>
        <p:txBody>
          <a:bodyPr>
            <a:normAutofit/>
          </a:bodyPr>
          <a:lstStyle/>
          <a:p>
            <a:r>
              <a:rPr lang="en-GB" dirty="0"/>
              <a:t>Rocket-Core Micro-Architecture</a:t>
            </a:r>
            <a:endParaRPr lang="en-US" dirty="0"/>
          </a:p>
        </p:txBody>
      </p:sp>
      <p:pic>
        <p:nvPicPr>
          <p:cNvPr id="5" name="Content Placeholder 4">
            <a:extLst>
              <a:ext uri="{FF2B5EF4-FFF2-40B4-BE49-F238E27FC236}">
                <a16:creationId xmlns:a16="http://schemas.microsoft.com/office/drawing/2014/main" id="{B94D55C7-DA4A-4396-B5B4-5C9FE95E01AA}"/>
              </a:ext>
            </a:extLst>
          </p:cNvPr>
          <p:cNvPicPr>
            <a:picLocks noGrp="1" noChangeAspect="1"/>
          </p:cNvPicPr>
          <p:nvPr>
            <p:ph idx="1"/>
          </p:nvPr>
        </p:nvPicPr>
        <p:blipFill>
          <a:blip r:embed="rId2"/>
          <a:srcRect/>
          <a:stretch/>
        </p:blipFill>
        <p:spPr>
          <a:xfrm>
            <a:off x="942854" y="1332566"/>
            <a:ext cx="9509992" cy="4500563"/>
          </a:xfrm>
        </p:spPr>
      </p:pic>
      <p:pic>
        <p:nvPicPr>
          <p:cNvPr id="4" name="Picture 3">
            <a:extLst>
              <a:ext uri="{FF2B5EF4-FFF2-40B4-BE49-F238E27FC236}">
                <a16:creationId xmlns:a16="http://schemas.microsoft.com/office/drawing/2014/main" id="{6EB87781-1041-4016-A1D6-4409FB8DABA1}"/>
              </a:ext>
            </a:extLst>
          </p:cNvPr>
          <p:cNvPicPr>
            <a:picLocks noChangeAspect="1"/>
          </p:cNvPicPr>
          <p:nvPr/>
        </p:nvPicPr>
        <p:blipFill>
          <a:blip r:embed="rId3"/>
          <a:srcRect/>
          <a:stretch/>
        </p:blipFill>
        <p:spPr>
          <a:xfrm>
            <a:off x="10440154" y="5671226"/>
            <a:ext cx="1975007" cy="708976"/>
          </a:xfrm>
          <a:prstGeom prst="rect">
            <a:avLst/>
          </a:prstGeom>
        </p:spPr>
      </p:pic>
    </p:spTree>
    <p:extLst>
      <p:ext uri="{BB962C8B-B14F-4D97-AF65-F5344CB8AC3E}">
        <p14:creationId xmlns:p14="http://schemas.microsoft.com/office/powerpoint/2010/main" val="1425971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1EBC-549F-4684-B4D9-92D4242AECCB}"/>
              </a:ext>
            </a:extLst>
          </p:cNvPr>
          <p:cNvSpPr>
            <a:spLocks noGrp="1"/>
          </p:cNvSpPr>
          <p:nvPr>
            <p:ph type="title"/>
          </p:nvPr>
        </p:nvSpPr>
        <p:spPr>
          <a:xfrm>
            <a:off x="1043154" y="409831"/>
            <a:ext cx="6499123" cy="584901"/>
          </a:xfrm>
        </p:spPr>
        <p:txBody>
          <a:bodyPr/>
          <a:lstStyle/>
          <a:p>
            <a:r>
              <a:rPr lang="en-GB" dirty="0"/>
              <a:t>Rocket-Core Modules Description</a:t>
            </a:r>
            <a:endParaRPr lang="en-US" dirty="0"/>
          </a:p>
        </p:txBody>
      </p:sp>
      <p:graphicFrame>
        <p:nvGraphicFramePr>
          <p:cNvPr id="4" name="Table 4">
            <a:extLst>
              <a:ext uri="{FF2B5EF4-FFF2-40B4-BE49-F238E27FC236}">
                <a16:creationId xmlns:a16="http://schemas.microsoft.com/office/drawing/2014/main" id="{BF2CABBD-1D83-4B03-BDE4-BF1B8B25D9BA}"/>
              </a:ext>
            </a:extLst>
          </p:cNvPr>
          <p:cNvGraphicFramePr>
            <a:graphicFrameLocks noGrp="1"/>
          </p:cNvGraphicFramePr>
          <p:nvPr>
            <p:ph idx="1"/>
            <p:extLst>
              <p:ext uri="{D42A27DB-BD31-4B8C-83A1-F6EECF244321}">
                <p14:modId xmlns:p14="http://schemas.microsoft.com/office/powerpoint/2010/main" val="2335885566"/>
              </p:ext>
            </p:extLst>
          </p:nvPr>
        </p:nvGraphicFramePr>
        <p:xfrm>
          <a:off x="602225" y="1164293"/>
          <a:ext cx="10515600" cy="2113280"/>
        </p:xfrm>
        <a:graphic>
          <a:graphicData uri="http://schemas.openxmlformats.org/drawingml/2006/table">
            <a:tbl>
              <a:tblPr firstRow="1" bandRow="1">
                <a:tableStyleId>{5C22544A-7EE6-4342-B048-85BDC9FD1C3A}</a:tableStyleId>
              </a:tblPr>
              <a:tblGrid>
                <a:gridCol w="1479487">
                  <a:extLst>
                    <a:ext uri="{9D8B030D-6E8A-4147-A177-3AD203B41FA5}">
                      <a16:colId xmlns:a16="http://schemas.microsoft.com/office/drawing/2014/main" val="3486364129"/>
                    </a:ext>
                  </a:extLst>
                </a:gridCol>
                <a:gridCol w="9036113">
                  <a:extLst>
                    <a:ext uri="{9D8B030D-6E8A-4147-A177-3AD203B41FA5}">
                      <a16:colId xmlns:a16="http://schemas.microsoft.com/office/drawing/2014/main" val="1077344348"/>
                    </a:ext>
                  </a:extLst>
                </a:gridCol>
              </a:tblGrid>
              <a:tr h="370840">
                <a:tc>
                  <a:txBody>
                    <a:bodyPr/>
                    <a:lstStyle/>
                    <a:p>
                      <a:r>
                        <a:rPr lang="en-GB" sz="1600" dirty="0">
                          <a:latin typeface="Roboto" panose="02000000000000000000"/>
                        </a:rPr>
                        <a:t>Module</a:t>
                      </a:r>
                      <a:endParaRPr lang="en-US" sz="1600" dirty="0">
                        <a:latin typeface="Roboto" panose="02000000000000000000"/>
                      </a:endParaRPr>
                    </a:p>
                  </a:txBody>
                  <a:tcPr/>
                </a:tc>
                <a:tc>
                  <a:txBody>
                    <a:bodyPr/>
                    <a:lstStyle/>
                    <a:p>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370840">
                <a:tc>
                  <a:txBody>
                    <a:bodyPr/>
                    <a:lstStyle/>
                    <a:p>
                      <a:pPr algn="l"/>
                      <a:r>
                        <a:rPr lang="en-US" sz="1200" b="1" kern="1200" dirty="0">
                          <a:solidFill>
                            <a:schemeClr val="dk1"/>
                          </a:solidFill>
                          <a:effectLst/>
                          <a:latin typeface="Roboto" panose="02000000000000000000"/>
                          <a:ea typeface="+mn-ea"/>
                          <a:cs typeface="+mn-cs"/>
                        </a:rPr>
                        <a:t>PTW</a:t>
                      </a:r>
                      <a:endParaRPr lang="en-US" sz="1200" b="1" dirty="0">
                        <a:latin typeface="Roboto" panose="02000000000000000000"/>
                      </a:endParaRPr>
                    </a:p>
                  </a:txBody>
                  <a:tcPr/>
                </a:tc>
                <a:tc>
                  <a:txBody>
                    <a:bodyPr/>
                    <a:lstStyle/>
                    <a:p>
                      <a:pPr algn="l"/>
                      <a:r>
                        <a:rPr lang="en-US" sz="1200" kern="1200" dirty="0">
                          <a:solidFill>
                            <a:schemeClr val="dk1"/>
                          </a:solidFill>
                          <a:effectLst/>
                          <a:latin typeface="Roboto" panose="02000000000000000000"/>
                          <a:ea typeface="+mn-ea"/>
                          <a:cs typeface="+mn-cs"/>
                        </a:rPr>
                        <a:t>Page table is used to access the virtual memory.nL2TLBEntries parameter is used by Rocket-Chip PTW for controlling TLB entries.</a:t>
                      </a:r>
                    </a:p>
                  </a:txBody>
                  <a:tcPr/>
                </a:tc>
                <a:extLst>
                  <a:ext uri="{0D108BD9-81ED-4DB2-BD59-A6C34878D82A}">
                    <a16:rowId xmlns:a16="http://schemas.microsoft.com/office/drawing/2014/main" val="1722403680"/>
                  </a:ext>
                </a:extLst>
              </a:tr>
              <a:tr h="370840">
                <a:tc>
                  <a:txBody>
                    <a:bodyPr/>
                    <a:lstStyle/>
                    <a:p>
                      <a:pPr algn="l"/>
                      <a:r>
                        <a:rPr lang="en-US" sz="1200" b="1" kern="1200" dirty="0">
                          <a:solidFill>
                            <a:schemeClr val="dk1"/>
                          </a:solidFill>
                          <a:effectLst/>
                          <a:latin typeface="Roboto" panose="02000000000000000000"/>
                          <a:ea typeface="+mn-ea"/>
                          <a:cs typeface="+mn-cs"/>
                        </a:rPr>
                        <a:t>Priority Encoder</a:t>
                      </a:r>
                      <a:endParaRPr lang="en-US" sz="1200" b="1" dirty="0">
                        <a:latin typeface="Roboto" panose="02000000000000000000"/>
                      </a:endParaRPr>
                    </a:p>
                  </a:txBody>
                  <a:tcPr/>
                </a:tc>
                <a:tc>
                  <a:txBody>
                    <a:bodyPr/>
                    <a:lstStyle/>
                    <a:p>
                      <a:pPr algn="l"/>
                      <a:r>
                        <a:rPr lang="en-US" sz="1200" kern="1200" dirty="0">
                          <a:solidFill>
                            <a:schemeClr val="dk1"/>
                          </a:solidFill>
                          <a:effectLst/>
                          <a:latin typeface="Roboto" panose="02000000000000000000"/>
                          <a:ea typeface="+mn-ea"/>
                          <a:cs typeface="+mn-cs"/>
                        </a:rPr>
                        <a:t>Priority Encoders take all of their data inputs one at a time and converts them into an equivalent binary code at its output. </a:t>
                      </a:r>
                      <a:br>
                        <a:rPr lang="en-US" sz="1200" kern="1200" dirty="0">
                          <a:solidFill>
                            <a:schemeClr val="dk1"/>
                          </a:solidFill>
                          <a:effectLst/>
                          <a:latin typeface="Roboto" panose="02000000000000000000"/>
                          <a:ea typeface="+mn-ea"/>
                          <a:cs typeface="+mn-cs"/>
                        </a:rPr>
                      </a:br>
                      <a:r>
                        <a:rPr lang="en-US" sz="1200" kern="1200" dirty="0">
                          <a:solidFill>
                            <a:schemeClr val="dk1"/>
                          </a:solidFill>
                          <a:effectLst/>
                          <a:latin typeface="Roboto" panose="02000000000000000000"/>
                          <a:ea typeface="+mn-ea"/>
                          <a:cs typeface="+mn-cs"/>
                        </a:rPr>
                        <a:t>Rocket-Chip Priority Encoder is taking pins as input, from BTB and EPC( from all stages) to select the value of  NPC.</a:t>
                      </a:r>
                    </a:p>
                  </a:txBody>
                  <a:tcPr/>
                </a:tc>
                <a:extLst>
                  <a:ext uri="{0D108BD9-81ED-4DB2-BD59-A6C34878D82A}">
                    <a16:rowId xmlns:a16="http://schemas.microsoft.com/office/drawing/2014/main" val="755358404"/>
                  </a:ext>
                </a:extLst>
              </a:tr>
              <a:tr h="370840">
                <a:tc>
                  <a:txBody>
                    <a:bodyPr/>
                    <a:lstStyle/>
                    <a:p>
                      <a:pPr algn="l"/>
                      <a:r>
                        <a:rPr lang="en-US" sz="1200" b="1" kern="1200" dirty="0">
                          <a:solidFill>
                            <a:schemeClr val="dk1"/>
                          </a:solidFill>
                          <a:effectLst/>
                          <a:latin typeface="Roboto" panose="02000000000000000000"/>
                          <a:ea typeface="+mn-ea"/>
                          <a:cs typeface="+mn-cs"/>
                        </a:rPr>
                        <a:t>EPC</a:t>
                      </a:r>
                      <a:endParaRPr lang="en-US" sz="1200" b="1" dirty="0">
                        <a:latin typeface="Roboto" panose="02000000000000000000"/>
                      </a:endParaRPr>
                    </a:p>
                  </a:txBody>
                  <a:tcPr/>
                </a:tc>
                <a:tc>
                  <a:txBody>
                    <a:bodyPr/>
                    <a:lstStyle/>
                    <a:p>
                      <a:pPr algn="l"/>
                      <a:r>
                        <a:rPr lang="en-US" sz="1200" kern="1200" dirty="0">
                          <a:solidFill>
                            <a:schemeClr val="dk1"/>
                          </a:solidFill>
                          <a:effectLst/>
                          <a:latin typeface="Roboto" panose="02000000000000000000"/>
                          <a:ea typeface="+mn-ea"/>
                          <a:cs typeface="+mn-cs"/>
                        </a:rPr>
                        <a:t>The Exception Program Counter (EPC) is used to store the address of the instruction that was executing when the exception was generated. The size of the EPC register depends upon the width of the ISA which can be of [31:0] / [63:0].</a:t>
                      </a:r>
                    </a:p>
                  </a:txBody>
                  <a:tcPr/>
                </a:tc>
                <a:extLst>
                  <a:ext uri="{0D108BD9-81ED-4DB2-BD59-A6C34878D82A}">
                    <a16:rowId xmlns:a16="http://schemas.microsoft.com/office/drawing/2014/main" val="3540331349"/>
                  </a:ext>
                </a:extLst>
              </a:tr>
              <a:tr h="370840">
                <a:tc>
                  <a:txBody>
                    <a:bodyPr/>
                    <a:lstStyle/>
                    <a:p>
                      <a:pPr algn="l"/>
                      <a:r>
                        <a:rPr lang="en-US" sz="1200" b="1" kern="1200" dirty="0">
                          <a:solidFill>
                            <a:schemeClr val="dk1"/>
                          </a:solidFill>
                          <a:effectLst/>
                          <a:latin typeface="Roboto" panose="02000000000000000000"/>
                          <a:ea typeface="+mn-ea"/>
                          <a:cs typeface="+mn-cs"/>
                        </a:rPr>
                        <a:t>NPC</a:t>
                      </a:r>
                      <a:endParaRPr lang="en-US" sz="1200" b="1" dirty="0">
                        <a:latin typeface="Roboto" panose="0200000000000000000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Roboto" panose="02000000000000000000"/>
                          <a:ea typeface="+mn-ea"/>
                          <a:cs typeface="+mn-cs"/>
                        </a:rPr>
                        <a:t>New Program Counter (NPC)is used to increments +4 in current PC and store in register. The size of the NPC register depends upon the width of the ISA which can be of [31:0] / [63:0].</a:t>
                      </a:r>
                    </a:p>
                  </a:txBody>
                  <a:tcPr/>
                </a:tc>
                <a:extLst>
                  <a:ext uri="{0D108BD9-81ED-4DB2-BD59-A6C34878D82A}">
                    <a16:rowId xmlns:a16="http://schemas.microsoft.com/office/drawing/2014/main" val="2542986821"/>
                  </a:ext>
                </a:extLst>
              </a:tr>
            </a:tbl>
          </a:graphicData>
        </a:graphic>
      </p:graphicFrame>
      <p:sp>
        <p:nvSpPr>
          <p:cNvPr id="5" name="Title 1">
            <a:extLst>
              <a:ext uri="{FF2B5EF4-FFF2-40B4-BE49-F238E27FC236}">
                <a16:creationId xmlns:a16="http://schemas.microsoft.com/office/drawing/2014/main" id="{CAFDD8D2-3B1C-43DA-A578-368D9075D183}"/>
              </a:ext>
            </a:extLst>
          </p:cNvPr>
          <p:cNvSpPr txBox="1">
            <a:spLocks/>
          </p:cNvSpPr>
          <p:nvPr/>
        </p:nvSpPr>
        <p:spPr>
          <a:xfrm>
            <a:off x="533399" y="840936"/>
            <a:ext cx="3433332" cy="3536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NPC-Gen Modules Description</a:t>
            </a:r>
            <a:endParaRPr lang="en-US" sz="1800" b="0" dirty="0"/>
          </a:p>
        </p:txBody>
      </p:sp>
      <p:graphicFrame>
        <p:nvGraphicFramePr>
          <p:cNvPr id="6" name="Table 4">
            <a:extLst>
              <a:ext uri="{FF2B5EF4-FFF2-40B4-BE49-F238E27FC236}">
                <a16:creationId xmlns:a16="http://schemas.microsoft.com/office/drawing/2014/main" id="{72812329-AE8D-4316-8304-3D0A3C9776AA}"/>
              </a:ext>
            </a:extLst>
          </p:cNvPr>
          <p:cNvGraphicFramePr>
            <a:graphicFrameLocks/>
          </p:cNvGraphicFramePr>
          <p:nvPr>
            <p:extLst>
              <p:ext uri="{D42A27DB-BD31-4B8C-83A1-F6EECF244321}">
                <p14:modId xmlns:p14="http://schemas.microsoft.com/office/powerpoint/2010/main" val="1973136343"/>
              </p:ext>
            </p:extLst>
          </p:nvPr>
        </p:nvGraphicFramePr>
        <p:xfrm>
          <a:off x="602225" y="3586397"/>
          <a:ext cx="10515600" cy="2291080"/>
        </p:xfrm>
        <a:graphic>
          <a:graphicData uri="http://schemas.openxmlformats.org/drawingml/2006/table">
            <a:tbl>
              <a:tblPr firstRow="1" bandRow="1">
                <a:tableStyleId>{5C22544A-7EE6-4342-B048-85BDC9FD1C3A}</a:tableStyleId>
              </a:tblPr>
              <a:tblGrid>
                <a:gridCol w="1479487">
                  <a:extLst>
                    <a:ext uri="{9D8B030D-6E8A-4147-A177-3AD203B41FA5}">
                      <a16:colId xmlns:a16="http://schemas.microsoft.com/office/drawing/2014/main" val="3486364129"/>
                    </a:ext>
                  </a:extLst>
                </a:gridCol>
                <a:gridCol w="9036113">
                  <a:extLst>
                    <a:ext uri="{9D8B030D-6E8A-4147-A177-3AD203B41FA5}">
                      <a16:colId xmlns:a16="http://schemas.microsoft.com/office/drawing/2014/main" val="1077344348"/>
                    </a:ext>
                  </a:extLst>
                </a:gridCol>
              </a:tblGrid>
              <a:tr h="370840">
                <a:tc>
                  <a:txBody>
                    <a:bodyPr/>
                    <a:lstStyle/>
                    <a:p>
                      <a:pPr algn="l"/>
                      <a:r>
                        <a:rPr lang="en-GB" sz="1600" dirty="0">
                          <a:latin typeface="Roboto" panose="02000000000000000000"/>
                        </a:rPr>
                        <a:t>Module</a:t>
                      </a:r>
                      <a:endParaRPr lang="en-US" sz="1600" dirty="0">
                        <a:latin typeface="Roboto" panose="02000000000000000000"/>
                      </a:endParaRPr>
                    </a:p>
                  </a:txBody>
                  <a:tcPr/>
                </a:tc>
                <a:tc>
                  <a:txBody>
                    <a:bodyPr/>
                    <a:lstStyle/>
                    <a:p>
                      <a:pPr algn="l"/>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370840">
                <a:tc>
                  <a:txBody>
                    <a:bodyPr/>
                    <a:lstStyle/>
                    <a:p>
                      <a:pPr algn="l"/>
                      <a:r>
                        <a:rPr lang="en-US" sz="1200" b="0" kern="1200" dirty="0" err="1">
                          <a:solidFill>
                            <a:schemeClr val="tx1"/>
                          </a:solidFill>
                          <a:effectLst/>
                          <a:latin typeface="Roboto" panose="02000000000000000000"/>
                          <a:ea typeface="+mn-ea"/>
                          <a:cs typeface="+mn-cs"/>
                        </a:rPr>
                        <a:t>ICache</a:t>
                      </a:r>
                      <a:endParaRPr lang="en-US" sz="1200" b="0" dirty="0">
                        <a:solidFill>
                          <a:schemeClr val="tx1"/>
                        </a:solidFill>
                        <a:latin typeface="Roboto" panose="02000000000000000000"/>
                      </a:endParaRPr>
                    </a:p>
                  </a:txBody>
                  <a:tcPr/>
                </a:tc>
                <a:tc>
                  <a:txBody>
                    <a:bodyPr/>
                    <a:lstStyle/>
                    <a:p>
                      <a:pPr algn="l"/>
                      <a:r>
                        <a:rPr lang="en-US" sz="1200" b="0" kern="1200" dirty="0">
                          <a:solidFill>
                            <a:schemeClr val="tx1"/>
                          </a:solidFill>
                          <a:effectLst/>
                          <a:latin typeface="Roboto" panose="02000000000000000000"/>
                          <a:ea typeface="+mn-ea"/>
                          <a:cs typeface="+mn-cs"/>
                        </a:rPr>
                        <a:t>The Instruction Cache acts as a buffer memory between external memory and the core processor. In Rocket-Chip size of the </a:t>
                      </a:r>
                      <a:r>
                        <a:rPr lang="en-US" sz="1200" b="0" kern="1200" dirty="0" err="1">
                          <a:solidFill>
                            <a:schemeClr val="tx1"/>
                          </a:solidFill>
                          <a:effectLst/>
                          <a:latin typeface="Roboto" panose="02000000000000000000"/>
                          <a:ea typeface="+mn-ea"/>
                          <a:cs typeface="+mn-cs"/>
                        </a:rPr>
                        <a:t>ICache</a:t>
                      </a:r>
                      <a:r>
                        <a:rPr lang="en-US" sz="1200" b="0" kern="1200" dirty="0">
                          <a:solidFill>
                            <a:schemeClr val="tx1"/>
                          </a:solidFill>
                          <a:effectLst/>
                          <a:latin typeface="Roboto" panose="02000000000000000000"/>
                          <a:ea typeface="+mn-ea"/>
                          <a:cs typeface="+mn-cs"/>
                        </a:rPr>
                        <a:t> sets, ways and block can be configured from the </a:t>
                      </a:r>
                      <a:r>
                        <a:rPr lang="en-US" sz="1200" b="0" kern="1200" dirty="0" err="1">
                          <a:solidFill>
                            <a:schemeClr val="tx1"/>
                          </a:solidFill>
                          <a:effectLst/>
                          <a:latin typeface="Roboto" panose="02000000000000000000"/>
                          <a:ea typeface="+mn-ea"/>
                          <a:cs typeface="+mn-cs"/>
                        </a:rPr>
                        <a:t>config.Scala</a:t>
                      </a:r>
                      <a:r>
                        <a:rPr lang="en-US" sz="1200" b="0" kern="1200" dirty="0">
                          <a:solidFill>
                            <a:schemeClr val="tx1"/>
                          </a:solidFill>
                          <a:effectLst/>
                          <a:latin typeface="Roboto" panose="02000000000000000000"/>
                          <a:ea typeface="+mn-ea"/>
                          <a:cs typeface="+mn-cs"/>
                        </a:rPr>
                        <a:t> file in subsystem directory of Scala files.</a:t>
                      </a:r>
                      <a:r>
                        <a:rPr lang="en-US" sz="1200" b="0" dirty="0">
                          <a:solidFill>
                            <a:schemeClr val="tx1"/>
                          </a:solidFill>
                          <a:latin typeface="Roboto" panose="02000000000000000000"/>
                        </a:rPr>
                        <a:t> </a:t>
                      </a:r>
                      <a:br>
                        <a:rPr lang="en-US" sz="1200" b="0" dirty="0">
                          <a:solidFill>
                            <a:schemeClr val="tx1"/>
                          </a:solidFill>
                          <a:latin typeface="Roboto" panose="02000000000000000000"/>
                        </a:rPr>
                      </a:br>
                      <a:r>
                        <a:rPr lang="en-US" sz="1200" b="1" u="none" dirty="0">
                          <a:solidFill>
                            <a:schemeClr val="tx1"/>
                          </a:solidFill>
                          <a:latin typeface="Roboto" panose="02000000000000000000"/>
                        </a:rPr>
                        <a:t>Size of </a:t>
                      </a:r>
                      <a:r>
                        <a:rPr lang="en-US" sz="1200" b="1" u="none" dirty="0" err="1">
                          <a:solidFill>
                            <a:schemeClr val="tx1"/>
                          </a:solidFill>
                          <a:latin typeface="Roboto" panose="02000000000000000000"/>
                        </a:rPr>
                        <a:t>ICache</a:t>
                      </a:r>
                      <a:r>
                        <a:rPr lang="en-US" sz="1200" b="1" u="none" dirty="0">
                          <a:solidFill>
                            <a:schemeClr val="tx1"/>
                          </a:solidFill>
                          <a:latin typeface="Roboto" panose="02000000000000000000"/>
                        </a:rPr>
                        <a:t> is calculated by: </a:t>
                      </a:r>
                      <a:r>
                        <a:rPr lang="en-US" sz="1200" b="1" u="none" dirty="0" err="1">
                          <a:solidFill>
                            <a:schemeClr val="tx1"/>
                          </a:solidFill>
                          <a:latin typeface="Roboto" panose="02000000000000000000"/>
                        </a:rPr>
                        <a:t>nWays</a:t>
                      </a:r>
                      <a:r>
                        <a:rPr lang="en-US" sz="1200" b="1" u="none" dirty="0">
                          <a:solidFill>
                            <a:schemeClr val="tx1"/>
                          </a:solidFill>
                          <a:latin typeface="Roboto" panose="02000000000000000000"/>
                        </a:rPr>
                        <a:t> x </a:t>
                      </a:r>
                      <a:r>
                        <a:rPr lang="en-US" sz="1200" b="1" u="none" dirty="0" err="1">
                          <a:solidFill>
                            <a:schemeClr val="tx1"/>
                          </a:solidFill>
                          <a:latin typeface="Roboto" panose="02000000000000000000"/>
                        </a:rPr>
                        <a:t>nSets</a:t>
                      </a:r>
                      <a:r>
                        <a:rPr lang="en-US" sz="1200" b="1" u="none" dirty="0">
                          <a:solidFill>
                            <a:schemeClr val="tx1"/>
                          </a:solidFill>
                          <a:latin typeface="Roboto" panose="02000000000000000000"/>
                        </a:rPr>
                        <a:t> x </a:t>
                      </a:r>
                      <a:r>
                        <a:rPr lang="en-US" sz="1200" b="1" u="none" dirty="0" err="1">
                          <a:solidFill>
                            <a:schemeClr val="tx1"/>
                          </a:solidFill>
                          <a:latin typeface="Roboto" panose="02000000000000000000"/>
                        </a:rPr>
                        <a:t>blockBytes</a:t>
                      </a:r>
                      <a:r>
                        <a:rPr lang="en-US" sz="1200" b="1" u="none" dirty="0">
                          <a:solidFill>
                            <a:schemeClr val="tx1"/>
                          </a:solidFill>
                          <a:latin typeface="Roboto" panose="02000000000000000000"/>
                        </a:rPr>
                        <a:t> </a:t>
                      </a:r>
                      <a:endParaRPr lang="en-US" sz="1200" b="1" u="none" kern="1200" dirty="0">
                        <a:solidFill>
                          <a:schemeClr val="tx1"/>
                        </a:solidFill>
                        <a:effectLst/>
                        <a:latin typeface="Roboto" panose="02000000000000000000"/>
                        <a:ea typeface="+mn-ea"/>
                        <a:cs typeface="+mn-cs"/>
                      </a:endParaRPr>
                    </a:p>
                  </a:txBody>
                  <a:tcPr/>
                </a:tc>
                <a:extLst>
                  <a:ext uri="{0D108BD9-81ED-4DB2-BD59-A6C34878D82A}">
                    <a16:rowId xmlns:a16="http://schemas.microsoft.com/office/drawing/2014/main" val="3047865944"/>
                  </a:ext>
                </a:extLst>
              </a:tr>
              <a:tr h="370840">
                <a:tc>
                  <a:txBody>
                    <a:bodyPr/>
                    <a:lstStyle/>
                    <a:p>
                      <a:pPr algn="l"/>
                      <a:r>
                        <a:rPr lang="en-US" sz="1200" b="0" kern="1200" dirty="0">
                          <a:solidFill>
                            <a:schemeClr val="dk1"/>
                          </a:solidFill>
                          <a:effectLst/>
                          <a:latin typeface="Roboto" panose="02000000000000000000"/>
                          <a:ea typeface="+mn-ea"/>
                          <a:cs typeface="+mn-cs"/>
                        </a:rPr>
                        <a:t>BTB </a:t>
                      </a:r>
                      <a:endParaRPr lang="en-US" sz="1200" b="0" dirty="0">
                        <a:latin typeface="Roboto" panose="0200000000000000000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effectLst/>
                          <a:latin typeface="Roboto" panose="02000000000000000000"/>
                          <a:ea typeface="+mn-ea"/>
                          <a:cs typeface="+mn-cs"/>
                        </a:rPr>
                        <a:t>Branch Target Buffer (BTB) is a cache-like component in processors that is used for branch prediction. The main concept of the BTB is to store the program counter (PC) of a branch instruction, and the PC of the target of the branch. The bit size of branch prediction is [1:0].</a:t>
                      </a:r>
                    </a:p>
                  </a:txBody>
                  <a:tcPr/>
                </a:tc>
                <a:extLst>
                  <a:ext uri="{0D108BD9-81ED-4DB2-BD59-A6C34878D82A}">
                    <a16:rowId xmlns:a16="http://schemas.microsoft.com/office/drawing/2014/main" val="2852778723"/>
                  </a:ext>
                </a:extLst>
              </a:tr>
              <a:tr h="370840">
                <a:tc>
                  <a:txBody>
                    <a:bodyPr/>
                    <a:lstStyle/>
                    <a:p>
                      <a:pPr algn="l"/>
                      <a:r>
                        <a:rPr lang="en-US" sz="1200" b="0" kern="1200" dirty="0">
                          <a:solidFill>
                            <a:schemeClr val="dk1"/>
                          </a:solidFill>
                          <a:effectLst/>
                          <a:latin typeface="Roboto" panose="02000000000000000000"/>
                          <a:ea typeface="+mn-ea"/>
                          <a:cs typeface="+mn-cs"/>
                        </a:rPr>
                        <a:t>TLB</a:t>
                      </a:r>
                      <a:endParaRPr lang="en-US" sz="1200" b="0" dirty="0">
                        <a:latin typeface="Roboto" panose="02000000000000000000"/>
                      </a:endParaRPr>
                    </a:p>
                  </a:txBody>
                  <a:tcPr/>
                </a:tc>
                <a:tc>
                  <a:txBody>
                    <a:bodyPr/>
                    <a:lstStyle/>
                    <a:p>
                      <a:pPr algn="l"/>
                      <a:r>
                        <a:rPr lang="en-US" sz="1200" b="0" kern="1200" dirty="0">
                          <a:solidFill>
                            <a:schemeClr val="dk1"/>
                          </a:solidFill>
                          <a:effectLst/>
                          <a:latin typeface="Roboto" panose="02000000000000000000"/>
                          <a:ea typeface="+mn-ea"/>
                          <a:cs typeface="+mn-cs"/>
                        </a:rPr>
                        <a:t>Translation Lookaside Buffer (TLB) is a memory cache which is used to keep track of recently used transactions and </a:t>
                      </a:r>
                    </a:p>
                    <a:p>
                      <a:pPr algn="l"/>
                      <a:r>
                        <a:rPr lang="en-US" sz="1200" b="0" kern="1200" dirty="0">
                          <a:solidFill>
                            <a:schemeClr val="dk1"/>
                          </a:solidFill>
                          <a:effectLst/>
                          <a:latin typeface="Roboto" panose="02000000000000000000"/>
                          <a:ea typeface="+mn-ea"/>
                          <a:cs typeface="+mn-cs"/>
                        </a:rPr>
                        <a:t>reduce the time taken to access a user memory location’s .It is connected with Rocket-Chip PTW and work as cache for PTW.TLB entries is controlled by PTW of Rocket-Chip.</a:t>
                      </a:r>
                    </a:p>
                  </a:txBody>
                  <a:tcPr/>
                </a:tc>
                <a:extLst>
                  <a:ext uri="{0D108BD9-81ED-4DB2-BD59-A6C34878D82A}">
                    <a16:rowId xmlns:a16="http://schemas.microsoft.com/office/drawing/2014/main" val="2834966382"/>
                  </a:ext>
                </a:extLst>
              </a:tr>
            </a:tbl>
          </a:graphicData>
        </a:graphic>
      </p:graphicFrame>
      <p:sp>
        <p:nvSpPr>
          <p:cNvPr id="7" name="Title 1">
            <a:extLst>
              <a:ext uri="{FF2B5EF4-FFF2-40B4-BE49-F238E27FC236}">
                <a16:creationId xmlns:a16="http://schemas.microsoft.com/office/drawing/2014/main" id="{4940A22E-E302-45B5-94EC-D4D80B590537}"/>
              </a:ext>
            </a:extLst>
          </p:cNvPr>
          <p:cNvSpPr txBox="1">
            <a:spLocks/>
          </p:cNvSpPr>
          <p:nvPr/>
        </p:nvSpPr>
        <p:spPr>
          <a:xfrm>
            <a:off x="533399" y="3312740"/>
            <a:ext cx="2951552" cy="3536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Fetch Modules Description</a:t>
            </a:r>
            <a:endParaRPr lang="en-US" sz="1800" b="0" dirty="0"/>
          </a:p>
        </p:txBody>
      </p:sp>
      <p:pic>
        <p:nvPicPr>
          <p:cNvPr id="9" name="Picture 8">
            <a:extLst>
              <a:ext uri="{FF2B5EF4-FFF2-40B4-BE49-F238E27FC236}">
                <a16:creationId xmlns:a16="http://schemas.microsoft.com/office/drawing/2014/main" id="{0D3733A4-DBF3-4BC9-91CC-4BA7C5245AC7}"/>
              </a:ext>
            </a:extLst>
          </p:cNvPr>
          <p:cNvPicPr>
            <a:picLocks noChangeAspect="1"/>
          </p:cNvPicPr>
          <p:nvPr/>
        </p:nvPicPr>
        <p:blipFill>
          <a:blip r:embed="rId2"/>
          <a:srcRect/>
          <a:stretch/>
        </p:blipFill>
        <p:spPr>
          <a:xfrm>
            <a:off x="10701196" y="5764932"/>
            <a:ext cx="1713965" cy="615269"/>
          </a:xfrm>
          <a:prstGeom prst="rect">
            <a:avLst/>
          </a:prstGeom>
        </p:spPr>
      </p:pic>
    </p:spTree>
    <p:extLst>
      <p:ext uri="{BB962C8B-B14F-4D97-AF65-F5344CB8AC3E}">
        <p14:creationId xmlns:p14="http://schemas.microsoft.com/office/powerpoint/2010/main" val="350550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5EDAB8CC387CF4B898EC3F3F116068F" ma:contentTypeVersion="13" ma:contentTypeDescription="Create a new document." ma:contentTypeScope="" ma:versionID="8ed6cf8cb0cf21dca266b5929de29e24">
  <xsd:schema xmlns:xsd="http://www.w3.org/2001/XMLSchema" xmlns:xs="http://www.w3.org/2001/XMLSchema" xmlns:p="http://schemas.microsoft.com/office/2006/metadata/properties" xmlns:ns3="cbc3463f-8a55-4f08-ad8a-c4f962dd6bbb" xmlns:ns4="3bbcd425-f057-4dcd-af67-0b636fad2046" targetNamespace="http://schemas.microsoft.com/office/2006/metadata/properties" ma:root="true" ma:fieldsID="8656b4f60c6d5b712984d3b4f13a1b9e" ns3:_="" ns4:_="">
    <xsd:import namespace="cbc3463f-8a55-4f08-ad8a-c4f962dd6bbb"/>
    <xsd:import namespace="3bbcd425-f057-4dcd-af67-0b636fad204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c3463f-8a55-4f08-ad8a-c4f962dd6bb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bcd425-f057-4dcd-af67-0b636fad2046"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SharingHintHash" ma:index="15"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422BDEA-208C-4A93-8A52-59717A7775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c3463f-8a55-4f08-ad8a-c4f962dd6bbb"/>
    <ds:schemaRef ds:uri="3bbcd425-f057-4dcd-af67-0b636fad2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AA6745-7474-4DE3-8FD5-7D4556E5FD23}">
  <ds:schemaRefs>
    <ds:schemaRef ds:uri="http://schemas.microsoft.com/sharepoint/v3/contenttype/forms"/>
  </ds:schemaRefs>
</ds:datastoreItem>
</file>

<file path=customXml/itemProps3.xml><?xml version="1.0" encoding="utf-8"?>
<ds:datastoreItem xmlns:ds="http://schemas.openxmlformats.org/officeDocument/2006/customXml" ds:itemID="{FE36798B-A631-4909-8987-310614FFE14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2232</TotalTime>
  <Words>3526</Words>
  <Application>Microsoft Office PowerPoint</Application>
  <PresentationFormat>Widescreen</PresentationFormat>
  <Paragraphs>316</Paragraphs>
  <Slides>45</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Calibri</vt:lpstr>
      <vt:lpstr>Calibri Light</vt:lpstr>
      <vt:lpstr>Proxima Nova A Extra Condensed </vt:lpstr>
      <vt:lpstr>Roboto</vt:lpstr>
      <vt:lpstr>Roboto Medium</vt:lpstr>
      <vt:lpstr>Rockwell</vt:lpstr>
      <vt:lpstr>Wingdings</vt:lpstr>
      <vt:lpstr>Office Theme</vt:lpstr>
      <vt:lpstr>PowerPoint Presentation</vt:lpstr>
      <vt:lpstr>PowerPoint Presentation</vt:lpstr>
      <vt:lpstr>Outline</vt:lpstr>
      <vt:lpstr>PowerPoint Presentation</vt:lpstr>
      <vt:lpstr>Methodology</vt:lpstr>
      <vt:lpstr>Basics of Rocket-Chip</vt:lpstr>
      <vt:lpstr>Rocket-Chip Overview</vt:lpstr>
      <vt:lpstr>Rocket-Core Micro-Architecture</vt:lpstr>
      <vt:lpstr>Rocket-Core Modules Description</vt:lpstr>
      <vt:lpstr>PowerPoint Presentation</vt:lpstr>
      <vt:lpstr>PowerPoint Presentation</vt:lpstr>
      <vt:lpstr>De-constructing Software Architecture Rocket-Chip</vt:lpstr>
      <vt:lpstr>Code Complexity</vt:lpstr>
      <vt:lpstr>Our Approach </vt:lpstr>
      <vt:lpstr>Code Hierarchy</vt:lpstr>
      <vt:lpstr>Class Diagram Explanation</vt:lpstr>
      <vt:lpstr>Object Oriented Code of Rocket-Chip</vt:lpstr>
      <vt:lpstr>Putting it all Together (MASS: Hardware and Software)</vt:lpstr>
      <vt:lpstr>PowerPoint Presentation</vt:lpstr>
      <vt:lpstr>PowerPoint Presentation</vt:lpstr>
      <vt:lpstr>PowerPoint Presentation</vt:lpstr>
      <vt:lpstr>PowerPoint Presentation</vt:lpstr>
      <vt:lpstr>PowerPoint Presentation</vt:lpstr>
      <vt:lpstr>PowerPoint Presentation</vt:lpstr>
      <vt:lpstr>How did we do it?</vt:lpstr>
      <vt:lpstr>Rocket-Core MASS Documentation</vt:lpstr>
      <vt:lpstr>Aghaz(آغاز) SoC The Beginning</vt:lpstr>
      <vt:lpstr>Specifications of Aghaz(آغاز) SoC</vt:lpstr>
      <vt:lpstr>Configuring the AGHAAZ SoC and Core</vt:lpstr>
      <vt:lpstr>Configuring Aghaz Core in Rocket-Chip</vt:lpstr>
      <vt:lpstr>Configuring RV32IMC Core</vt:lpstr>
      <vt:lpstr>Aghaz Core Params (Core)</vt:lpstr>
      <vt:lpstr>Configuring the icache and dcache in  Aghaz Core</vt:lpstr>
      <vt:lpstr>Data Cache Parameters</vt:lpstr>
      <vt:lpstr>Blocks of Core</vt:lpstr>
      <vt:lpstr>How did we know, which parameter is doing what?</vt:lpstr>
      <vt:lpstr>Blocks of Tile</vt:lpstr>
      <vt:lpstr>Initializing Aghaz Core to Default Configuration</vt:lpstr>
      <vt:lpstr>Customizing AghazCore to 32-bit Configuration</vt:lpstr>
      <vt:lpstr>Blocks of SoC</vt:lpstr>
      <vt:lpstr>At this point our Aghaz SoC is successfully configured and ready to be built</vt:lpstr>
      <vt:lpstr>Configuring an SoC to your Requirements in a quick process by means of this MAS Document</vt:lpstr>
      <vt:lpstr>Acknowledgements  This Document was made possible with the counselling, guidance and support of Dr.Roomi Naqvi, Dr Ali Ahmed Ansari, and Farhan Ahmed Karim. Without their encouragement and guidance, this could not be possible.    This Document was created under the Lead of Uzair Khan,  along with the team of collaborators/ interns under him that gave their level best under the supervision of such experienced mentors.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SHAZAIB</dc:creator>
  <cp:lastModifiedBy>SHAZAIB</cp:lastModifiedBy>
  <cp:revision>161</cp:revision>
  <dcterms:created xsi:type="dcterms:W3CDTF">2020-11-10T07:27:53Z</dcterms:created>
  <dcterms:modified xsi:type="dcterms:W3CDTF">2020-11-12T16:52:43Z</dcterms:modified>
</cp:coreProperties>
</file>